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99" r:id="rId20"/>
    <p:sldId id="304" r:id="rId21"/>
    <p:sldId id="310" r:id="rId22"/>
    <p:sldId id="303" r:id="rId23"/>
    <p:sldId id="300" r:id="rId24"/>
    <p:sldId id="301" r:id="rId25"/>
    <p:sldId id="302" r:id="rId26"/>
    <p:sldId id="278" r:id="rId27"/>
    <p:sldId id="279" r:id="rId28"/>
    <p:sldId id="280" r:id="rId29"/>
    <p:sldId id="281" r:id="rId30"/>
    <p:sldId id="282" r:id="rId31"/>
    <p:sldId id="283" r:id="rId32"/>
    <p:sldId id="298" r:id="rId33"/>
    <p:sldId id="285" r:id="rId34"/>
    <p:sldId id="286" r:id="rId35"/>
    <p:sldId id="287" r:id="rId36"/>
    <p:sldId id="288" r:id="rId37"/>
    <p:sldId id="295" r:id="rId38"/>
    <p:sldId id="305" r:id="rId39"/>
    <p:sldId id="309" r:id="rId40"/>
    <p:sldId id="311" r:id="rId41"/>
    <p:sldId id="312" r:id="rId42"/>
    <p:sldId id="307" r:id="rId43"/>
    <p:sldId id="308" r:id="rId44"/>
    <p:sldId id="297" r:id="rId45"/>
  </p:sldIdLst>
  <p:sldSz cx="10287000" cy="7239000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3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th&#7889;ng%20k&#234;%20doanh%20th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SCM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Sheet1!$C$3:$J$4</c:f>
              <c:multiLvlStrCache>
                <c:ptCount val="8"/>
                <c:lvl>
                  <c:pt idx="0">
                    <c:v>Tháng 6</c:v>
                  </c:pt>
                  <c:pt idx="1">
                    <c:v>Tháng 9</c:v>
                  </c:pt>
                  <c:pt idx="2">
                    <c:v>Tháng 10</c:v>
                  </c:pt>
                  <c:pt idx="3">
                    <c:v> Tháng 11</c:v>
                  </c:pt>
                  <c:pt idx="4">
                    <c:v>Tháng 1</c:v>
                  </c:pt>
                  <c:pt idx="5">
                    <c:v>Tháng 2</c:v>
                  </c:pt>
                  <c:pt idx="6">
                    <c:v>Tháng 3</c:v>
                  </c:pt>
                  <c:pt idx="7">
                    <c:v>Tháng 4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Sheet1!$C$5:$J$5</c:f>
              <c:numCache>
                <c:formatCode>#,##0</c:formatCode>
                <c:ptCount val="8"/>
                <c:pt idx="0" formatCode="_(* #,##0_);_(* \(#,##0\);_(* &quot;-&quot;??_);_(@_)">
                  <c:v>333001659</c:v>
                </c:pt>
                <c:pt idx="1">
                  <c:v>1237420600</c:v>
                </c:pt>
                <c:pt idx="2">
                  <c:v>1333476300</c:v>
                </c:pt>
                <c:pt idx="3">
                  <c:v>480711400</c:v>
                </c:pt>
                <c:pt idx="4">
                  <c:v>590764200</c:v>
                </c:pt>
                <c:pt idx="5">
                  <c:v>929532500</c:v>
                </c:pt>
                <c:pt idx="6">
                  <c:v>995285200</c:v>
                </c:pt>
                <c:pt idx="7">
                  <c:v>1069932725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F7-4EC5-B7CE-96E69DBA3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730480"/>
        <c:axId val="348728520"/>
      </c:barChart>
      <c:lineChart>
        <c:grouping val="standard"/>
        <c:varyColors val="0"/>
        <c:ser>
          <c:idx val="1"/>
          <c:order val="1"/>
          <c:tx>
            <c:strRef>
              <c:f>Sheet1!$B$6</c:f>
              <c:strCache>
                <c:ptCount val="1"/>
                <c:pt idx="0">
                  <c:v>SỐ LƯỢNG GIA CÔNG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Sheet1!$C$3:$J$4</c:f>
              <c:multiLvlStrCache>
                <c:ptCount val="8"/>
                <c:lvl>
                  <c:pt idx="0">
                    <c:v>Tháng 6</c:v>
                  </c:pt>
                  <c:pt idx="1">
                    <c:v>Tháng 9</c:v>
                  </c:pt>
                  <c:pt idx="2">
                    <c:v>Tháng 10</c:v>
                  </c:pt>
                  <c:pt idx="3">
                    <c:v> Tháng 11</c:v>
                  </c:pt>
                  <c:pt idx="4">
                    <c:v>Tháng 1</c:v>
                  </c:pt>
                  <c:pt idx="5">
                    <c:v>Tháng 2</c:v>
                  </c:pt>
                  <c:pt idx="6">
                    <c:v>Tháng 3</c:v>
                  </c:pt>
                  <c:pt idx="7">
                    <c:v>Tháng 4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Sheet1!$C$6:$J$6</c:f>
              <c:numCache>
                <c:formatCode>_(* #,##0_);_(* \(#,##0\);_(* "-"??_);_(@_)</c:formatCode>
                <c:ptCount val="8"/>
                <c:pt idx="0">
                  <c:v>12282</c:v>
                </c:pt>
                <c:pt idx="1">
                  <c:v>25726</c:v>
                </c:pt>
                <c:pt idx="2">
                  <c:v>27723</c:v>
                </c:pt>
                <c:pt idx="3">
                  <c:v>9994</c:v>
                </c:pt>
                <c:pt idx="4">
                  <c:v>12688</c:v>
                </c:pt>
                <c:pt idx="5">
                  <c:v>11008</c:v>
                </c:pt>
                <c:pt idx="6">
                  <c:v>28296</c:v>
                </c:pt>
                <c:pt idx="7">
                  <c:v>22737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1F7-4EC5-B7CE-96E69DBA3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723816"/>
        <c:axId val="348726952"/>
      </c:lineChart>
      <c:valAx>
        <c:axId val="348728520"/>
        <c:scaling>
          <c:orientation val="minMax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8730480"/>
        <c:crosses val="max"/>
        <c:crossBetween val="between"/>
      </c:valAx>
      <c:catAx>
        <c:axId val="348730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8728520"/>
        <c:crosses val="autoZero"/>
        <c:auto val="1"/>
        <c:lblAlgn val="ctr"/>
        <c:lblOffset val="100"/>
        <c:noMultiLvlLbl val="0"/>
      </c:catAx>
      <c:valAx>
        <c:axId val="348726952"/>
        <c:scaling>
          <c:orientation val="minMax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8723816"/>
        <c:crosses val="autoZero"/>
        <c:crossBetween val="between"/>
      </c:valAx>
      <c:catAx>
        <c:axId val="348723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872695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4350C-542A-4EBC-8C7A-4BF3261D4B2E}" type="datetimeFigureOut">
              <a:rPr lang="ko-KR" altLang="en-US" smtClean="0"/>
              <a:t>2022-10-14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33750" y="849313"/>
            <a:ext cx="325913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20E1-C4E6-46EE-B0FD-9887A4DAD5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330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081DE-C41B-415B-A383-0EF4540F5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59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081DE-C41B-415B-A383-0EF4540F5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84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69669" y="1492707"/>
            <a:ext cx="6947661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82396" y="3753434"/>
            <a:ext cx="9122206" cy="757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1664970"/>
            <a:ext cx="4474845" cy="4777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1664970"/>
            <a:ext cx="4474845" cy="4777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1000" y="6560819"/>
            <a:ext cx="9522460" cy="43180"/>
          </a:xfrm>
          <a:custGeom>
            <a:avLst/>
            <a:gdLst/>
            <a:ahLst/>
            <a:cxnLst/>
            <a:rect l="l" t="t" r="r" b="b"/>
            <a:pathLst>
              <a:path w="9522460" h="43179">
                <a:moveTo>
                  <a:pt x="9521952" y="0"/>
                </a:moveTo>
                <a:lnTo>
                  <a:pt x="0" y="0"/>
                </a:lnTo>
                <a:lnTo>
                  <a:pt x="0" y="42671"/>
                </a:lnTo>
                <a:lnTo>
                  <a:pt x="9521952" y="42671"/>
                </a:lnTo>
                <a:lnTo>
                  <a:pt x="9521952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475" y="287781"/>
            <a:ext cx="10044048" cy="1080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5475" y="1470025"/>
            <a:ext cx="9067800" cy="4463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732270"/>
            <a:ext cx="3291840" cy="36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732270"/>
            <a:ext cx="2366010" cy="36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732270"/>
            <a:ext cx="2366010" cy="36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7.jpg"/><Relationship Id="rId12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20.jpg"/><Relationship Id="rId5" Type="http://schemas.openxmlformats.org/officeDocument/2006/relationships/image" Target="../media/image16.jpg"/><Relationship Id="rId10" Type="http://schemas.openxmlformats.org/officeDocument/2006/relationships/image" Target="../media/image19.jpg"/><Relationship Id="rId4" Type="http://schemas.openxmlformats.org/officeDocument/2006/relationships/image" Target="../media/image15.jpg"/><Relationship Id="rId9" Type="http://schemas.openxmlformats.org/officeDocument/2006/relationships/slide" Target="slide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9.jpg"/><Relationship Id="rId3" Type="http://schemas.openxmlformats.org/officeDocument/2006/relationships/image" Target="../media/image22.jpg"/><Relationship Id="rId7" Type="http://schemas.openxmlformats.org/officeDocument/2006/relationships/slide" Target="slide30.xml"/><Relationship Id="rId12" Type="http://schemas.openxmlformats.org/officeDocument/2006/relationships/slide" Target="slide3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8.jpg"/><Relationship Id="rId5" Type="http://schemas.openxmlformats.org/officeDocument/2006/relationships/image" Target="../media/image23.jpg"/><Relationship Id="rId10" Type="http://schemas.openxmlformats.org/officeDocument/2006/relationships/image" Target="../media/image27.jpg"/><Relationship Id="rId4" Type="http://schemas.openxmlformats.org/officeDocument/2006/relationships/slide" Target="slide28.xml"/><Relationship Id="rId9" Type="http://schemas.openxmlformats.org/officeDocument/2006/relationships/image" Target="../media/image26.jpg"/><Relationship Id="rId1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38.jp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12" Type="http://schemas.openxmlformats.org/officeDocument/2006/relationships/slide" Target="slide3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7.jpg"/><Relationship Id="rId5" Type="http://schemas.openxmlformats.org/officeDocument/2006/relationships/image" Target="../media/image32.jpg"/><Relationship Id="rId10" Type="http://schemas.openxmlformats.org/officeDocument/2006/relationships/image" Target="../media/image36.jpg"/><Relationship Id="rId4" Type="http://schemas.openxmlformats.org/officeDocument/2006/relationships/slide" Target="slide32.xml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8.jp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2.jpg"/><Relationship Id="rId7" Type="http://schemas.openxmlformats.org/officeDocument/2006/relationships/image" Target="../media/image4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8997" y="2515917"/>
            <a:ext cx="3582924" cy="5867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8410" y="675100"/>
            <a:ext cx="7790180" cy="4551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8799" y="1181100"/>
            <a:ext cx="7869402" cy="331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692" y="1432442"/>
            <a:ext cx="5111783" cy="2369833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72B3BE98-F8C6-E78A-E04E-7205E9795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997" y="4991100"/>
            <a:ext cx="4303431" cy="693593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80211117-64A8-06FE-C599-388CCF9EE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65" t="29105" r="26212" b="35895"/>
          <a:stretch/>
        </p:blipFill>
        <p:spPr>
          <a:xfrm>
            <a:off x="302692" y="4020502"/>
            <a:ext cx="5111783" cy="23698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10910" y="287781"/>
            <a:ext cx="4482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Products</a:t>
            </a:r>
            <a:r>
              <a:rPr u="none" spc="-35" dirty="0"/>
              <a:t> </a:t>
            </a:r>
            <a:r>
              <a:rPr u="none" spc="-5" dirty="0"/>
              <a:t>(Driveline)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144904"/>
            <a:ext cx="3482975" cy="1077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91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48615" algn="l"/>
              </a:tabLst>
            </a:pPr>
            <a:r>
              <a:rPr sz="2400" spc="-20" dirty="0">
                <a:latin typeface="Arial"/>
                <a:cs typeface="Arial"/>
              </a:rPr>
              <a:t>Tripot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Spider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Assembly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"/>
            </a:pPr>
            <a:endParaRPr sz="25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5714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Standard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6220" y="3112219"/>
            <a:ext cx="4849495" cy="322707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93675" indent="-181610">
              <a:lnSpc>
                <a:spcPct val="100000"/>
              </a:lnSpc>
              <a:spcBef>
                <a:spcPts val="450"/>
              </a:spcBef>
              <a:buClr>
                <a:srgbClr val="FF0000"/>
              </a:buClr>
              <a:buSzPct val="78571"/>
              <a:buFont typeface="Wingdings"/>
              <a:buChar char=""/>
              <a:tabLst>
                <a:tab pos="194310" algn="l"/>
              </a:tabLst>
            </a:pPr>
            <a:r>
              <a:rPr sz="2100" spc="-5" dirty="0">
                <a:latin typeface="Arial"/>
                <a:cs typeface="Arial"/>
              </a:rPr>
              <a:t>Premium</a:t>
            </a:r>
            <a:endParaRPr sz="2100">
              <a:latin typeface="Arial"/>
              <a:cs typeface="Arial"/>
            </a:endParaRPr>
          </a:p>
          <a:p>
            <a:pPr marL="647700" lvl="1" indent="-179070">
              <a:lnSpc>
                <a:spcPct val="100000"/>
              </a:lnSpc>
              <a:spcBef>
                <a:spcPts val="305"/>
              </a:spcBef>
              <a:buClr>
                <a:srgbClr val="FF0000"/>
              </a:buClr>
              <a:buSzPct val="97222"/>
              <a:buFont typeface="Wingdings"/>
              <a:buChar char=""/>
              <a:tabLst>
                <a:tab pos="648335" algn="l"/>
              </a:tabLst>
            </a:pPr>
            <a:r>
              <a:rPr sz="1800" spc="-10" dirty="0">
                <a:latin typeface="Arial"/>
                <a:cs typeface="Arial"/>
              </a:rPr>
              <a:t>Tri-Glide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(Nexteer)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spcBef>
                <a:spcPts val="70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27size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(Cruz)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34size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GM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(Lacross)</a:t>
            </a:r>
            <a:endParaRPr sz="18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Wingdings"/>
              <a:buChar char=""/>
            </a:pPr>
            <a:endParaRPr sz="2150">
              <a:latin typeface="Arial"/>
              <a:cs typeface="Arial"/>
            </a:endParaRPr>
          </a:p>
          <a:p>
            <a:pPr marL="623570" lvl="1" indent="-15494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83333"/>
              <a:buFont typeface="Wingdings"/>
              <a:buChar char=""/>
              <a:tabLst>
                <a:tab pos="624205" algn="l"/>
              </a:tabLst>
            </a:pPr>
            <a:r>
              <a:rPr sz="1800" dirty="0">
                <a:latin typeface="Arial"/>
                <a:cs typeface="Arial"/>
              </a:rPr>
              <a:t>KPJ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(erae-AMS)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19size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Kubota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26size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GM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(Bolt),</a:t>
            </a:r>
            <a:r>
              <a:rPr sz="1800" dirty="0">
                <a:latin typeface="Arial"/>
                <a:cs typeface="Arial"/>
              </a:rPr>
              <a:t> SYMC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(Korando)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32size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(C200)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34size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(Pacifica)</a:t>
            </a:r>
            <a:endParaRPr sz="1800">
              <a:latin typeface="Arial"/>
              <a:cs typeface="Arial"/>
            </a:endParaRPr>
          </a:p>
          <a:p>
            <a:pPr marL="1143000" lvl="2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143635" algn="l"/>
              </a:tabLst>
            </a:pPr>
            <a:r>
              <a:rPr sz="1800" spc="-5" dirty="0">
                <a:latin typeface="Arial"/>
                <a:cs typeface="Arial"/>
              </a:rPr>
              <a:t>3</a:t>
            </a:r>
            <a:r>
              <a:rPr sz="1800" spc="-15" dirty="0">
                <a:latin typeface="Arial"/>
                <a:cs typeface="Arial"/>
              </a:rPr>
              <a:t>7</a:t>
            </a:r>
            <a:r>
              <a:rPr sz="1800" spc="-5" dirty="0">
                <a:latin typeface="Arial"/>
                <a:cs typeface="Arial"/>
              </a:rPr>
              <a:t>size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 FCA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(RAM)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244" y="1976627"/>
            <a:ext cx="3741420" cy="38008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10910" y="287781"/>
            <a:ext cx="4482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Products</a:t>
            </a:r>
            <a:r>
              <a:rPr u="none" spc="-35" dirty="0"/>
              <a:t> </a:t>
            </a:r>
            <a:r>
              <a:rPr u="none" spc="-5" dirty="0"/>
              <a:t>(Driveline)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060286"/>
            <a:ext cx="4474210" cy="53670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Ball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Joint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Cages</a:t>
            </a:r>
            <a:endParaRPr sz="24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585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Rzeppa</a:t>
            </a:r>
            <a:endParaRPr sz="210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standard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(erae-AMS)</a:t>
            </a:r>
            <a:endParaRPr sz="21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34size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(Pacifica)</a:t>
            </a:r>
            <a:endParaRPr sz="1800">
              <a:latin typeface="Arial"/>
              <a:cs typeface="Arial"/>
            </a:endParaRPr>
          </a:p>
          <a:p>
            <a:pPr marL="1598930" lvl="3" indent="-217170">
              <a:lnSpc>
                <a:spcPts val="2155"/>
              </a:lnSpc>
              <a:spcBef>
                <a:spcPts val="5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3</a:t>
            </a:r>
            <a:r>
              <a:rPr sz="1800" spc="-15" dirty="0">
                <a:latin typeface="Arial"/>
                <a:cs typeface="Arial"/>
              </a:rPr>
              <a:t>7</a:t>
            </a:r>
            <a:r>
              <a:rPr sz="1800" spc="-5" dirty="0">
                <a:latin typeface="Arial"/>
                <a:cs typeface="Arial"/>
              </a:rPr>
              <a:t>size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 FCA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(RAM)</a:t>
            </a:r>
            <a:endParaRPr sz="1800">
              <a:latin typeface="Arial"/>
              <a:cs typeface="Arial"/>
            </a:endParaRPr>
          </a:p>
          <a:p>
            <a:pPr marL="1103630" lvl="2" indent="-179070">
              <a:lnSpc>
                <a:spcPts val="2515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10" dirty="0">
                <a:latin typeface="Arial"/>
                <a:cs typeface="Arial"/>
              </a:rPr>
              <a:t>6</a:t>
            </a:r>
            <a:r>
              <a:rPr sz="2100" spc="-5" dirty="0">
                <a:latin typeface="Arial"/>
                <a:cs typeface="Arial"/>
              </a:rPr>
              <a:t>-b</a:t>
            </a:r>
            <a:r>
              <a:rPr sz="2100" spc="-15" dirty="0">
                <a:latin typeface="Arial"/>
                <a:cs typeface="Arial"/>
              </a:rPr>
              <a:t>a</a:t>
            </a:r>
            <a:r>
              <a:rPr sz="2100" spc="-5" dirty="0">
                <a:latin typeface="Arial"/>
                <a:cs typeface="Arial"/>
              </a:rPr>
              <a:t>ll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H</a:t>
            </a:r>
            <a:r>
              <a:rPr sz="2100" dirty="0">
                <a:latin typeface="Arial"/>
                <a:cs typeface="Arial"/>
              </a:rPr>
              <a:t>A</a:t>
            </a:r>
            <a:r>
              <a:rPr sz="2100" spc="-12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</a:t>
            </a:r>
            <a:r>
              <a:rPr sz="2100" spc="-20" dirty="0">
                <a:latin typeface="Arial"/>
                <a:cs typeface="Arial"/>
              </a:rPr>
              <a:t>a</a:t>
            </a:r>
            <a:r>
              <a:rPr sz="2100" spc="-5" dirty="0">
                <a:latin typeface="Arial"/>
                <a:cs typeface="Arial"/>
              </a:rPr>
              <a:t>e-</a:t>
            </a:r>
            <a:r>
              <a:rPr sz="2100" dirty="0">
                <a:latin typeface="Arial"/>
                <a:cs typeface="Arial"/>
              </a:rPr>
              <a:t>AMS)</a:t>
            </a:r>
            <a:endParaRPr sz="21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Wingdings"/>
              <a:buChar char=""/>
            </a:pPr>
            <a:endParaRPr sz="215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HE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(erae-AMS)</a:t>
            </a:r>
            <a:endParaRPr sz="21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50"/>
              </a:spcBef>
              <a:buClr>
                <a:srgbClr val="FF0000"/>
              </a:buClr>
              <a:buFont typeface="Wingdings"/>
              <a:buChar char=""/>
            </a:pPr>
            <a:endParaRPr sz="18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dirty="0">
                <a:latin typeface="Arial"/>
                <a:cs typeface="Arial"/>
              </a:rPr>
              <a:t>CGJ</a:t>
            </a:r>
            <a:endParaRPr sz="210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standard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(Dae-Seung)</a:t>
            </a:r>
            <a:endParaRPr sz="21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21size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HMC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(Santa-Fe)</a:t>
            </a:r>
            <a:endParaRPr sz="1800">
              <a:latin typeface="Arial"/>
              <a:cs typeface="Arial"/>
            </a:endParaRPr>
          </a:p>
          <a:p>
            <a:pPr lvl="3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"/>
            </a:pPr>
            <a:endParaRPr sz="20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dirty="0">
                <a:latin typeface="Arial"/>
                <a:cs typeface="Arial"/>
              </a:rPr>
              <a:t>DOJ</a:t>
            </a:r>
            <a:endParaRPr sz="210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standard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(erae-AMS)</a:t>
            </a:r>
            <a:endParaRPr sz="21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26size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(C200)</a:t>
            </a:r>
            <a:endParaRPr sz="18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40size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(Pacifica)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244" y="1833372"/>
            <a:ext cx="3678935" cy="38191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10910" y="287781"/>
            <a:ext cx="4482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Products</a:t>
            </a:r>
            <a:r>
              <a:rPr u="none" spc="-35" dirty="0"/>
              <a:t> </a:t>
            </a:r>
            <a:r>
              <a:rPr u="none" spc="-5" dirty="0"/>
              <a:t>(Driveline)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060286"/>
            <a:ext cx="4474210" cy="53670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Ball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Joint Inner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Races</a:t>
            </a:r>
            <a:endParaRPr sz="24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585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Rzeppa</a:t>
            </a:r>
            <a:endParaRPr sz="210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standard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(erae-AMS)</a:t>
            </a:r>
            <a:endParaRPr sz="21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34size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(Pacifica)</a:t>
            </a:r>
            <a:endParaRPr sz="1800">
              <a:latin typeface="Arial"/>
              <a:cs typeface="Arial"/>
            </a:endParaRPr>
          </a:p>
          <a:p>
            <a:pPr marL="1598930" lvl="3" indent="-217170">
              <a:lnSpc>
                <a:spcPts val="2155"/>
              </a:lnSpc>
              <a:spcBef>
                <a:spcPts val="5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3</a:t>
            </a:r>
            <a:r>
              <a:rPr sz="1800" spc="-15" dirty="0">
                <a:latin typeface="Arial"/>
                <a:cs typeface="Arial"/>
              </a:rPr>
              <a:t>7</a:t>
            </a:r>
            <a:r>
              <a:rPr sz="1800" spc="-5" dirty="0">
                <a:latin typeface="Arial"/>
                <a:cs typeface="Arial"/>
              </a:rPr>
              <a:t>size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 FCA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(RAM)</a:t>
            </a:r>
            <a:endParaRPr sz="1800">
              <a:latin typeface="Arial"/>
              <a:cs typeface="Arial"/>
            </a:endParaRPr>
          </a:p>
          <a:p>
            <a:pPr marL="1103630" lvl="2" indent="-179070">
              <a:lnSpc>
                <a:spcPts val="2515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10" dirty="0">
                <a:latin typeface="Arial"/>
                <a:cs typeface="Arial"/>
              </a:rPr>
              <a:t>6</a:t>
            </a:r>
            <a:r>
              <a:rPr sz="2100" spc="-5" dirty="0">
                <a:latin typeface="Arial"/>
                <a:cs typeface="Arial"/>
              </a:rPr>
              <a:t>-b</a:t>
            </a:r>
            <a:r>
              <a:rPr sz="2100" spc="-15" dirty="0">
                <a:latin typeface="Arial"/>
                <a:cs typeface="Arial"/>
              </a:rPr>
              <a:t>a</a:t>
            </a:r>
            <a:r>
              <a:rPr sz="2100" spc="-5" dirty="0">
                <a:latin typeface="Arial"/>
                <a:cs typeface="Arial"/>
              </a:rPr>
              <a:t>ll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H</a:t>
            </a:r>
            <a:r>
              <a:rPr sz="2100" dirty="0">
                <a:latin typeface="Arial"/>
                <a:cs typeface="Arial"/>
              </a:rPr>
              <a:t>A</a:t>
            </a:r>
            <a:r>
              <a:rPr sz="2100" spc="-12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</a:t>
            </a:r>
            <a:r>
              <a:rPr sz="2100" spc="-20" dirty="0">
                <a:latin typeface="Arial"/>
                <a:cs typeface="Arial"/>
              </a:rPr>
              <a:t>a</a:t>
            </a:r>
            <a:r>
              <a:rPr sz="2100" spc="-5" dirty="0">
                <a:latin typeface="Arial"/>
                <a:cs typeface="Arial"/>
              </a:rPr>
              <a:t>e-</a:t>
            </a:r>
            <a:r>
              <a:rPr sz="2100" dirty="0">
                <a:latin typeface="Arial"/>
                <a:cs typeface="Arial"/>
              </a:rPr>
              <a:t>AMS)</a:t>
            </a:r>
            <a:endParaRPr sz="21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Wingdings"/>
              <a:buChar char=""/>
            </a:pPr>
            <a:endParaRPr sz="215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HE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(erae-AMS)</a:t>
            </a:r>
            <a:endParaRPr sz="21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50"/>
              </a:spcBef>
              <a:buClr>
                <a:srgbClr val="FF0000"/>
              </a:buClr>
              <a:buFont typeface="Wingdings"/>
              <a:buChar char=""/>
            </a:pPr>
            <a:endParaRPr sz="18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dirty="0">
                <a:latin typeface="Arial"/>
                <a:cs typeface="Arial"/>
              </a:rPr>
              <a:t>CGJ</a:t>
            </a:r>
            <a:endParaRPr sz="210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standard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(Dae-Seung)</a:t>
            </a:r>
            <a:endParaRPr sz="21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21size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HMC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(Santa-Fe)</a:t>
            </a:r>
            <a:endParaRPr sz="1800">
              <a:latin typeface="Arial"/>
              <a:cs typeface="Arial"/>
            </a:endParaRPr>
          </a:p>
          <a:p>
            <a:pPr lvl="3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"/>
            </a:pPr>
            <a:endParaRPr sz="200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dirty="0">
                <a:latin typeface="Arial"/>
                <a:cs typeface="Arial"/>
              </a:rPr>
              <a:t>DOJ</a:t>
            </a:r>
            <a:endParaRPr sz="2100">
              <a:latin typeface="Arial"/>
              <a:cs typeface="Arial"/>
            </a:endParaRPr>
          </a:p>
          <a:p>
            <a:pPr marL="1103630" lvl="2" indent="-1790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"/>
              <a:tabLst>
                <a:tab pos="1104265" algn="l"/>
              </a:tabLst>
            </a:pPr>
            <a:r>
              <a:rPr sz="2100" spc="-5" dirty="0">
                <a:latin typeface="Arial"/>
                <a:cs typeface="Arial"/>
              </a:rPr>
              <a:t>6-ball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standard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(erae-AMS)</a:t>
            </a:r>
            <a:endParaRPr sz="21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26size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(C200)</a:t>
            </a:r>
            <a:endParaRPr sz="1800">
              <a:latin typeface="Arial"/>
              <a:cs typeface="Arial"/>
            </a:endParaRPr>
          </a:p>
          <a:p>
            <a:pPr marL="1598930" lvl="3" indent="-217170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"/>
              <a:tabLst>
                <a:tab pos="1599565" algn="l"/>
              </a:tabLst>
            </a:pPr>
            <a:r>
              <a:rPr sz="1800" spc="-5" dirty="0">
                <a:latin typeface="Arial"/>
                <a:cs typeface="Arial"/>
              </a:rPr>
              <a:t>40size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FCA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(Pacifica)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1615" y="1690116"/>
            <a:ext cx="3709416" cy="38191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5252846"/>
            <a:ext cx="9522460" cy="1350645"/>
            <a:chOff x="381000" y="5252846"/>
            <a:chExt cx="9522460" cy="1350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2484" y="5262371"/>
              <a:ext cx="2060448" cy="12923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67658" y="5257609"/>
              <a:ext cx="2070100" cy="1302385"/>
            </a:xfrm>
            <a:custGeom>
              <a:avLst/>
              <a:gdLst/>
              <a:ahLst/>
              <a:cxnLst/>
              <a:rect l="l" t="t" r="r" b="b"/>
              <a:pathLst>
                <a:path w="2070100" h="1302384">
                  <a:moveTo>
                    <a:pt x="0" y="1301877"/>
                  </a:moveTo>
                  <a:lnTo>
                    <a:pt x="2069973" y="1301877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3018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23894" y="6317741"/>
              <a:ext cx="2374900" cy="269875"/>
            </a:xfrm>
            <a:custGeom>
              <a:avLst/>
              <a:gdLst/>
              <a:ahLst/>
              <a:cxnLst/>
              <a:rect l="l" t="t" r="r" b="b"/>
              <a:pathLst>
                <a:path w="2374900" h="269875">
                  <a:moveTo>
                    <a:pt x="2374392" y="0"/>
                  </a:moveTo>
                  <a:lnTo>
                    <a:pt x="0" y="0"/>
                  </a:lnTo>
                  <a:lnTo>
                    <a:pt x="0" y="269747"/>
                  </a:lnTo>
                  <a:lnTo>
                    <a:pt x="2374392" y="269747"/>
                  </a:lnTo>
                  <a:lnTo>
                    <a:pt x="2374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3894" y="6317741"/>
              <a:ext cx="2374900" cy="269875"/>
            </a:xfrm>
            <a:custGeom>
              <a:avLst/>
              <a:gdLst/>
              <a:ahLst/>
              <a:cxnLst/>
              <a:rect l="l" t="t" r="r" b="b"/>
              <a:pathLst>
                <a:path w="2374900" h="269875">
                  <a:moveTo>
                    <a:pt x="0" y="269747"/>
                  </a:moveTo>
                  <a:lnTo>
                    <a:pt x="2374392" y="269747"/>
                  </a:lnTo>
                  <a:lnTo>
                    <a:pt x="2374392" y="0"/>
                  </a:lnTo>
                  <a:lnTo>
                    <a:pt x="0" y="0"/>
                  </a:lnTo>
                  <a:lnTo>
                    <a:pt x="0" y="269747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61105" y="289305"/>
            <a:ext cx="673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Manufacturing</a:t>
            </a:r>
            <a:r>
              <a:rPr sz="3600" u="none" spc="-55" dirty="0"/>
              <a:t> </a:t>
            </a:r>
            <a:r>
              <a:rPr sz="3600" u="none" dirty="0"/>
              <a:t>Process</a:t>
            </a:r>
            <a:r>
              <a:rPr sz="3600" u="none" spc="-30" dirty="0"/>
              <a:t> </a:t>
            </a:r>
            <a:r>
              <a:rPr sz="3600" u="none" spc="-5" dirty="0"/>
              <a:t>Overview</a:t>
            </a:r>
            <a:endParaRPr sz="3600"/>
          </a:p>
        </p:txBody>
      </p:sp>
      <p:sp>
        <p:nvSpPr>
          <p:cNvPr id="8" name="object 8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50240" y="1073658"/>
            <a:ext cx="3905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91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48615" algn="l"/>
              </a:tabLst>
            </a:pPr>
            <a:r>
              <a:rPr sz="2400" spc="-20" dirty="0">
                <a:latin typeface="Arial"/>
                <a:cs typeface="Arial"/>
              </a:rPr>
              <a:t>Tripot </a:t>
            </a:r>
            <a:r>
              <a:rPr sz="2400" spc="-5" dirty="0">
                <a:latin typeface="Arial"/>
                <a:cs typeface="Arial"/>
              </a:rPr>
              <a:t>Spider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(Korea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5" dirty="0">
                <a:latin typeface="Arial"/>
                <a:cs typeface="Arial"/>
              </a:rPr>
              <a:t> HQ)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26917" y="1562861"/>
            <a:ext cx="3587115" cy="1389380"/>
            <a:chOff x="3026917" y="1562861"/>
            <a:chExt cx="3587115" cy="138938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7243" y="1620011"/>
              <a:ext cx="2077212" cy="97993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28668" y="1591436"/>
              <a:ext cx="2134870" cy="1037590"/>
            </a:xfrm>
            <a:custGeom>
              <a:avLst/>
              <a:gdLst/>
              <a:ahLst/>
              <a:cxnLst/>
              <a:rect l="l" t="t" r="r" b="b"/>
              <a:pathLst>
                <a:path w="2134870" h="1037589">
                  <a:moveTo>
                    <a:pt x="0" y="1037081"/>
                  </a:moveTo>
                  <a:lnTo>
                    <a:pt x="2134362" y="1037081"/>
                  </a:lnTo>
                  <a:lnTo>
                    <a:pt x="2134362" y="0"/>
                  </a:lnTo>
                  <a:lnTo>
                    <a:pt x="0" y="0"/>
                  </a:lnTo>
                  <a:lnTo>
                    <a:pt x="0" y="1037081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39617" y="2669286"/>
              <a:ext cx="3561715" cy="269875"/>
            </a:xfrm>
            <a:custGeom>
              <a:avLst/>
              <a:gdLst/>
              <a:ahLst/>
              <a:cxnLst/>
              <a:rect l="l" t="t" r="r" b="b"/>
              <a:pathLst>
                <a:path w="3561715" h="269875">
                  <a:moveTo>
                    <a:pt x="0" y="269748"/>
                  </a:moveTo>
                  <a:lnTo>
                    <a:pt x="3561587" y="269748"/>
                  </a:lnTo>
                  <a:lnTo>
                    <a:pt x="3561587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052317" y="2701493"/>
            <a:ext cx="35363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10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Processing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I.D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Face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20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Broaching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7522" y="3294126"/>
            <a:ext cx="2176780" cy="1407160"/>
            <a:chOff x="747522" y="3294126"/>
            <a:chExt cx="2176780" cy="140716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351276"/>
              <a:ext cx="2061972" cy="12923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76097" y="3322701"/>
              <a:ext cx="2119630" cy="1350010"/>
            </a:xfrm>
            <a:custGeom>
              <a:avLst/>
              <a:gdLst/>
              <a:ahLst/>
              <a:cxnLst/>
              <a:rect l="l" t="t" r="r" b="b"/>
              <a:pathLst>
                <a:path w="2119630" h="1350010">
                  <a:moveTo>
                    <a:pt x="0" y="1349502"/>
                  </a:moveTo>
                  <a:lnTo>
                    <a:pt x="2119122" y="1349502"/>
                  </a:lnTo>
                  <a:lnTo>
                    <a:pt x="2119122" y="0"/>
                  </a:lnTo>
                  <a:lnTo>
                    <a:pt x="0" y="0"/>
                  </a:lnTo>
                  <a:lnTo>
                    <a:pt x="0" y="1349502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5434" y="4341114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4">
                  <a:moveTo>
                    <a:pt x="0" y="284988"/>
                  </a:moveTo>
                  <a:lnTo>
                    <a:pt x="2078736" y="284988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11402" y="4353814"/>
            <a:ext cx="2055495" cy="2749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019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259"/>
              </a:spcBef>
            </a:pPr>
            <a:r>
              <a:rPr sz="1200" spc="-5" dirty="0">
                <a:latin typeface="맑은 고딕"/>
                <a:cs typeface="맑은 고딕"/>
                <a:hlinkClick r:id="rId6" action="ppaction://hlinksldjump"/>
              </a:rPr>
              <a:t>＃</a:t>
            </a:r>
            <a:r>
              <a:rPr sz="1200" spc="-5" dirty="0">
                <a:latin typeface="Arial"/>
                <a:cs typeface="Arial"/>
                <a:hlinkClick r:id="rId6" action="ppaction://hlinksldjump"/>
              </a:rPr>
              <a:t>60</a:t>
            </a:r>
            <a:r>
              <a:rPr sz="1200" spc="-10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6" action="ppaction://hlinksldjump"/>
              </a:rPr>
              <a:t>Blast/Surface</a:t>
            </a:r>
            <a:r>
              <a:rPr sz="1200" spc="-20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sz="1200" spc="-25" dirty="0">
                <a:latin typeface="Arial"/>
                <a:cs typeface="Arial"/>
                <a:hlinkClick r:id="rId6" action="ppaction://hlinksldjump"/>
              </a:rPr>
              <a:t>Texture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860546" y="3341687"/>
            <a:ext cx="2101215" cy="1297305"/>
            <a:chOff x="3860546" y="3341687"/>
            <a:chExt cx="2101215" cy="129730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2484" y="3351275"/>
              <a:ext cx="2060448" cy="121767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67658" y="3346450"/>
              <a:ext cx="2070100" cy="1227455"/>
            </a:xfrm>
            <a:custGeom>
              <a:avLst/>
              <a:gdLst/>
              <a:ahLst/>
              <a:cxnLst/>
              <a:rect l="l" t="t" r="r" b="b"/>
              <a:pathLst>
                <a:path w="2070100" h="1227454">
                  <a:moveTo>
                    <a:pt x="0" y="1227201"/>
                  </a:moveTo>
                  <a:lnTo>
                    <a:pt x="2069973" y="1227201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2272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73246" y="4341113"/>
              <a:ext cx="2075814" cy="285115"/>
            </a:xfrm>
            <a:custGeom>
              <a:avLst/>
              <a:gdLst/>
              <a:ahLst/>
              <a:cxnLst/>
              <a:rect l="l" t="t" r="r" b="b"/>
              <a:pathLst>
                <a:path w="2075814" h="285114">
                  <a:moveTo>
                    <a:pt x="2075688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5688" y="284988"/>
                  </a:lnTo>
                  <a:lnTo>
                    <a:pt x="207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73246" y="4341113"/>
              <a:ext cx="2075814" cy="285115"/>
            </a:xfrm>
            <a:custGeom>
              <a:avLst/>
              <a:gdLst/>
              <a:ahLst/>
              <a:cxnLst/>
              <a:rect l="l" t="t" r="r" b="b"/>
              <a:pathLst>
                <a:path w="2075814" h="285114">
                  <a:moveTo>
                    <a:pt x="0" y="284988"/>
                  </a:moveTo>
                  <a:lnTo>
                    <a:pt x="2075688" y="284988"/>
                  </a:lnTo>
                  <a:lnTo>
                    <a:pt x="2075688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880358" y="4374007"/>
            <a:ext cx="204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50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Ultrasonic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Washing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56297" y="3294126"/>
            <a:ext cx="2174875" cy="1344930"/>
            <a:chOff x="6956297" y="3294126"/>
            <a:chExt cx="2174875" cy="1344930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3447" y="3351276"/>
              <a:ext cx="2060448" cy="121767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984872" y="3322701"/>
              <a:ext cx="2117725" cy="1275080"/>
            </a:xfrm>
            <a:custGeom>
              <a:avLst/>
              <a:gdLst/>
              <a:ahLst/>
              <a:cxnLst/>
              <a:rect l="l" t="t" r="r" b="b"/>
              <a:pathLst>
                <a:path w="2117725" h="1275079">
                  <a:moveTo>
                    <a:pt x="0" y="1274826"/>
                  </a:moveTo>
                  <a:lnTo>
                    <a:pt x="2117598" y="1274826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274826"/>
                  </a:lnTo>
                  <a:close/>
                </a:path>
              </a:pathLst>
            </a:custGeom>
            <a:ln w="5714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14209" y="4341114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1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1" y="284988"/>
                  </a:lnTo>
                  <a:lnTo>
                    <a:pt x="207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14209" y="4341114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1" y="284988"/>
                  </a:lnTo>
                  <a:lnTo>
                    <a:pt x="2077211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013447" y="4374007"/>
            <a:ext cx="2060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  <a:hlinkClick r:id="rId9" action="ppaction://hlinksldjump"/>
              </a:rPr>
              <a:t>＃</a:t>
            </a:r>
            <a:r>
              <a:rPr sz="1200" spc="-5" dirty="0">
                <a:latin typeface="Arial"/>
                <a:cs typeface="Arial"/>
                <a:hlinkClick r:id="rId9" action="ppaction://hlinksldjump"/>
              </a:rPr>
              <a:t>40</a:t>
            </a:r>
            <a:r>
              <a:rPr sz="1200" spc="-35" dirty="0">
                <a:latin typeface="Arial"/>
                <a:cs typeface="Arial"/>
                <a:hlinkClick r:id="rId9" action="ppaction://hlinksldjump"/>
              </a:rPr>
              <a:t> </a:t>
            </a:r>
            <a:r>
              <a:rPr sz="1200" spc="-10" dirty="0">
                <a:latin typeface="Arial"/>
                <a:cs typeface="Arial"/>
                <a:hlinkClick r:id="rId9" action="ppaction://hlinksldjump"/>
              </a:rPr>
              <a:t>Trunnion</a:t>
            </a:r>
            <a:r>
              <a:rPr sz="1200" spc="-45" dirty="0">
                <a:latin typeface="Arial"/>
                <a:cs typeface="Arial"/>
                <a:hlinkClick r:id="rId9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9" action="ppaction://hlinksldjump"/>
              </a:rPr>
              <a:t>Grinding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9533" y="2591561"/>
            <a:ext cx="2152015" cy="46990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820419" marR="179070" indent="-637540">
              <a:lnSpc>
                <a:spcPct val="100000"/>
              </a:lnSpc>
              <a:spcBef>
                <a:spcPts val="355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30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Carburize,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Quench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Temper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92733" y="1610423"/>
            <a:ext cx="2104390" cy="1280795"/>
            <a:chOff x="792733" y="1610423"/>
            <a:chExt cx="2104390" cy="1280795"/>
          </a:xfrm>
        </p:grpSpPr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3147" y="1620012"/>
              <a:ext cx="2061972" cy="121462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98385" y="1615186"/>
              <a:ext cx="2072005" cy="1224280"/>
            </a:xfrm>
            <a:custGeom>
              <a:avLst/>
              <a:gdLst/>
              <a:ahLst/>
              <a:cxnLst/>
              <a:rect l="l" t="t" r="r" b="b"/>
              <a:pathLst>
                <a:path w="2072005" h="1224280">
                  <a:moveTo>
                    <a:pt x="0" y="1224152"/>
                  </a:moveTo>
                  <a:lnTo>
                    <a:pt x="2071497" y="1224152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2415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5433" y="2591561"/>
              <a:ext cx="2078989" cy="287020"/>
            </a:xfrm>
            <a:custGeom>
              <a:avLst/>
              <a:gdLst/>
              <a:ahLst/>
              <a:cxnLst/>
              <a:rect l="l" t="t" r="r" b="b"/>
              <a:pathLst>
                <a:path w="2078989" h="287019">
                  <a:moveTo>
                    <a:pt x="2078736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078736" y="286512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5433" y="2591561"/>
              <a:ext cx="2078989" cy="287020"/>
            </a:xfrm>
            <a:custGeom>
              <a:avLst/>
              <a:gdLst/>
              <a:ahLst/>
              <a:cxnLst/>
              <a:rect l="l" t="t" r="r" b="b"/>
              <a:pathLst>
                <a:path w="2078989" h="287019">
                  <a:moveTo>
                    <a:pt x="0" y="286512"/>
                  </a:moveTo>
                  <a:lnTo>
                    <a:pt x="2078736" y="286512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11085" y="2624073"/>
            <a:ext cx="204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Material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Inflow(F.W)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039110" y="1970785"/>
            <a:ext cx="3757929" cy="405130"/>
            <a:chOff x="3039110" y="1970785"/>
            <a:chExt cx="3757929" cy="405130"/>
          </a:xfrm>
        </p:grpSpPr>
        <p:sp>
          <p:nvSpPr>
            <p:cNvPr id="41" name="object 41"/>
            <p:cNvSpPr/>
            <p:nvPr/>
          </p:nvSpPr>
          <p:spPr>
            <a:xfrm>
              <a:off x="3051810" y="2061209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516636" y="0"/>
                  </a:moveTo>
                  <a:lnTo>
                    <a:pt x="516636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6636" y="226313"/>
                  </a:lnTo>
                  <a:lnTo>
                    <a:pt x="516636" y="301751"/>
                  </a:lnTo>
                  <a:lnTo>
                    <a:pt x="667512" y="150875"/>
                  </a:lnTo>
                  <a:lnTo>
                    <a:pt x="5166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051810" y="2061209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75437"/>
                  </a:moveTo>
                  <a:lnTo>
                    <a:pt x="516636" y="75437"/>
                  </a:lnTo>
                  <a:lnTo>
                    <a:pt x="516636" y="0"/>
                  </a:lnTo>
                  <a:lnTo>
                    <a:pt x="667512" y="150875"/>
                  </a:lnTo>
                  <a:lnTo>
                    <a:pt x="516636" y="301751"/>
                  </a:lnTo>
                  <a:lnTo>
                    <a:pt x="516636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18098" y="1983485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515111" y="0"/>
                  </a:moveTo>
                  <a:lnTo>
                    <a:pt x="51511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5111" y="226313"/>
                  </a:lnTo>
                  <a:lnTo>
                    <a:pt x="515111" y="301751"/>
                  </a:lnTo>
                  <a:lnTo>
                    <a:pt x="665987" y="150875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118098" y="1983485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75437"/>
                  </a:moveTo>
                  <a:lnTo>
                    <a:pt x="515111" y="75437"/>
                  </a:lnTo>
                  <a:lnTo>
                    <a:pt x="515111" y="0"/>
                  </a:lnTo>
                  <a:lnTo>
                    <a:pt x="665987" y="150875"/>
                  </a:lnTo>
                  <a:lnTo>
                    <a:pt x="515111" y="301751"/>
                  </a:lnTo>
                  <a:lnTo>
                    <a:pt x="515111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6939533" y="1866138"/>
            <a:ext cx="2167255" cy="65532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480695" marR="439420" indent="-32384">
              <a:lnSpc>
                <a:spcPct val="100000"/>
              </a:lnSpc>
              <a:spcBef>
                <a:spcPts val="345"/>
              </a:spcBef>
            </a:pPr>
            <a:r>
              <a:rPr sz="1800" spc="-5" dirty="0">
                <a:latin typeface="Arial"/>
                <a:cs typeface="Arial"/>
              </a:rPr>
              <a:t>Heat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Treater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(Outsource)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899145" y="3107689"/>
            <a:ext cx="396240" cy="180975"/>
            <a:chOff x="7899145" y="3107689"/>
            <a:chExt cx="396240" cy="180975"/>
          </a:xfrm>
        </p:grpSpPr>
        <p:sp>
          <p:nvSpPr>
            <p:cNvPr id="47" name="object 47"/>
            <p:cNvSpPr/>
            <p:nvPr/>
          </p:nvSpPr>
          <p:spPr>
            <a:xfrm>
              <a:off x="7911845" y="3120389"/>
              <a:ext cx="370840" cy="155575"/>
            </a:xfrm>
            <a:custGeom>
              <a:avLst/>
              <a:gdLst/>
              <a:ahLst/>
              <a:cxnLst/>
              <a:rect l="l" t="t" r="r" b="b"/>
              <a:pathLst>
                <a:path w="370840" h="155575">
                  <a:moveTo>
                    <a:pt x="277749" y="0"/>
                  </a:moveTo>
                  <a:lnTo>
                    <a:pt x="92582" y="0"/>
                  </a:lnTo>
                  <a:lnTo>
                    <a:pt x="92582" y="77724"/>
                  </a:lnTo>
                  <a:lnTo>
                    <a:pt x="0" y="77724"/>
                  </a:lnTo>
                  <a:lnTo>
                    <a:pt x="185165" y="155448"/>
                  </a:lnTo>
                  <a:lnTo>
                    <a:pt x="370331" y="77724"/>
                  </a:lnTo>
                  <a:lnTo>
                    <a:pt x="277749" y="77724"/>
                  </a:lnTo>
                  <a:lnTo>
                    <a:pt x="27774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11845" y="3120389"/>
              <a:ext cx="370840" cy="155575"/>
            </a:xfrm>
            <a:custGeom>
              <a:avLst/>
              <a:gdLst/>
              <a:ahLst/>
              <a:cxnLst/>
              <a:rect l="l" t="t" r="r" b="b"/>
              <a:pathLst>
                <a:path w="370840" h="155575">
                  <a:moveTo>
                    <a:pt x="0" y="77724"/>
                  </a:moveTo>
                  <a:lnTo>
                    <a:pt x="92582" y="77724"/>
                  </a:lnTo>
                  <a:lnTo>
                    <a:pt x="92582" y="0"/>
                  </a:lnTo>
                  <a:lnTo>
                    <a:pt x="277749" y="0"/>
                  </a:lnTo>
                  <a:lnTo>
                    <a:pt x="277749" y="77724"/>
                  </a:lnTo>
                  <a:lnTo>
                    <a:pt x="370331" y="77724"/>
                  </a:lnTo>
                  <a:lnTo>
                    <a:pt x="185165" y="155448"/>
                  </a:lnTo>
                  <a:lnTo>
                    <a:pt x="0" y="77724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6105397" y="3720338"/>
            <a:ext cx="691515" cy="327660"/>
            <a:chOff x="6105397" y="3720338"/>
            <a:chExt cx="691515" cy="327660"/>
          </a:xfrm>
        </p:grpSpPr>
        <p:sp>
          <p:nvSpPr>
            <p:cNvPr id="50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3039110" y="3796538"/>
            <a:ext cx="693420" cy="327660"/>
            <a:chOff x="3039110" y="3796538"/>
            <a:chExt cx="693420" cy="327660"/>
          </a:xfrm>
        </p:grpSpPr>
        <p:sp>
          <p:nvSpPr>
            <p:cNvPr id="53" name="object 53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691894" y="4784090"/>
            <a:ext cx="322580" cy="403860"/>
            <a:chOff x="1691894" y="4784090"/>
            <a:chExt cx="322580" cy="403860"/>
          </a:xfrm>
        </p:grpSpPr>
        <p:sp>
          <p:nvSpPr>
            <p:cNvPr id="56" name="object 56"/>
            <p:cNvSpPr/>
            <p:nvPr/>
          </p:nvSpPr>
          <p:spPr>
            <a:xfrm>
              <a:off x="1704594" y="4796790"/>
              <a:ext cx="297180" cy="378460"/>
            </a:xfrm>
            <a:custGeom>
              <a:avLst/>
              <a:gdLst/>
              <a:ahLst/>
              <a:cxnLst/>
              <a:rect l="l" t="t" r="r" b="b"/>
              <a:pathLst>
                <a:path w="297180" h="378460">
                  <a:moveTo>
                    <a:pt x="222885" y="0"/>
                  </a:moveTo>
                  <a:lnTo>
                    <a:pt x="74294" y="0"/>
                  </a:lnTo>
                  <a:lnTo>
                    <a:pt x="74294" y="229362"/>
                  </a:lnTo>
                  <a:lnTo>
                    <a:pt x="0" y="229362"/>
                  </a:lnTo>
                  <a:lnTo>
                    <a:pt x="148589" y="377952"/>
                  </a:lnTo>
                  <a:lnTo>
                    <a:pt x="297180" y="229362"/>
                  </a:lnTo>
                  <a:lnTo>
                    <a:pt x="222885" y="229362"/>
                  </a:lnTo>
                  <a:lnTo>
                    <a:pt x="22288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704594" y="4796790"/>
              <a:ext cx="297180" cy="378460"/>
            </a:xfrm>
            <a:custGeom>
              <a:avLst/>
              <a:gdLst/>
              <a:ahLst/>
              <a:cxnLst/>
              <a:rect l="l" t="t" r="r" b="b"/>
              <a:pathLst>
                <a:path w="297180" h="378460">
                  <a:moveTo>
                    <a:pt x="0" y="229362"/>
                  </a:moveTo>
                  <a:lnTo>
                    <a:pt x="74294" y="229362"/>
                  </a:lnTo>
                  <a:lnTo>
                    <a:pt x="74294" y="0"/>
                  </a:lnTo>
                  <a:lnTo>
                    <a:pt x="222885" y="0"/>
                  </a:lnTo>
                  <a:lnTo>
                    <a:pt x="222885" y="229362"/>
                  </a:lnTo>
                  <a:lnTo>
                    <a:pt x="297180" y="229362"/>
                  </a:lnTo>
                  <a:lnTo>
                    <a:pt x="148589" y="377952"/>
                  </a:lnTo>
                  <a:lnTo>
                    <a:pt x="0" y="22936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872420" y="6330441"/>
            <a:ext cx="2060575" cy="2305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26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80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y</a:t>
            </a:r>
            <a:r>
              <a:rPr sz="1100" spc="-10" dirty="0">
                <a:latin typeface="Arial"/>
                <a:cs typeface="Arial"/>
              </a:rPr>
              <a:t> C</a:t>
            </a:r>
            <a:r>
              <a:rPr sz="1100" dirty="0">
                <a:latin typeface="Arial"/>
                <a:cs typeface="Arial"/>
              </a:rPr>
              <a:t>ur</a:t>
            </a:r>
            <a:r>
              <a:rPr sz="1100" spc="5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맑은 고딕"/>
                <a:cs typeface="맑은 고딕"/>
              </a:rPr>
              <a:t>＆</a:t>
            </a:r>
            <a:r>
              <a:rPr sz="1100" spc="-90" dirty="0">
                <a:latin typeface="맑은 고딕"/>
                <a:cs typeface="맑은 고딕"/>
              </a:rPr>
              <a:t> </a:t>
            </a:r>
            <a:r>
              <a:rPr sz="1100" spc="-20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ar</a:t>
            </a:r>
            <a:r>
              <a:rPr sz="1100" spc="10" dirty="0">
                <a:latin typeface="Arial"/>
                <a:cs typeface="Arial"/>
              </a:rPr>
              <a:t>k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792733" y="5242178"/>
            <a:ext cx="2104390" cy="1373505"/>
            <a:chOff x="792733" y="5242178"/>
            <a:chExt cx="2104390" cy="1373505"/>
          </a:xfrm>
        </p:grpSpPr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4671" y="5251703"/>
              <a:ext cx="2061972" cy="126339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99909" y="5246941"/>
              <a:ext cx="2072005" cy="1273175"/>
            </a:xfrm>
            <a:custGeom>
              <a:avLst/>
              <a:gdLst/>
              <a:ahLst/>
              <a:cxnLst/>
              <a:rect l="l" t="t" r="r" b="b"/>
              <a:pathLst>
                <a:path w="2072005" h="1273175">
                  <a:moveTo>
                    <a:pt x="0" y="1272921"/>
                  </a:moveTo>
                  <a:lnTo>
                    <a:pt x="2071497" y="1272921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7292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05433" y="6317741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5">
                  <a:moveTo>
                    <a:pt x="2078736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8736" y="284988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05433" y="6317741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5">
                  <a:moveTo>
                    <a:pt x="0" y="284988"/>
                  </a:moveTo>
                  <a:lnTo>
                    <a:pt x="2078736" y="284988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04672" y="6350914"/>
            <a:ext cx="2062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70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Ultrasonic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Washing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3020822" y="5239130"/>
            <a:ext cx="5946775" cy="1376680"/>
            <a:chOff x="3020822" y="5239130"/>
            <a:chExt cx="5946775" cy="1376680"/>
          </a:xfrm>
        </p:grpSpPr>
        <p:sp>
          <p:nvSpPr>
            <p:cNvPr id="66" name="object 66"/>
            <p:cNvSpPr/>
            <p:nvPr/>
          </p:nvSpPr>
          <p:spPr>
            <a:xfrm>
              <a:off x="3033522" y="5852922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4" h="302260">
                  <a:moveTo>
                    <a:pt x="515112" y="0"/>
                  </a:moveTo>
                  <a:lnTo>
                    <a:pt x="515112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5112" y="226313"/>
                  </a:lnTo>
                  <a:lnTo>
                    <a:pt x="515112" y="301751"/>
                  </a:lnTo>
                  <a:lnTo>
                    <a:pt x="665988" y="150875"/>
                  </a:lnTo>
                  <a:lnTo>
                    <a:pt x="5151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033522" y="5852922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4" h="302260">
                  <a:moveTo>
                    <a:pt x="0" y="75437"/>
                  </a:moveTo>
                  <a:lnTo>
                    <a:pt x="515112" y="75437"/>
                  </a:lnTo>
                  <a:lnTo>
                    <a:pt x="515112" y="0"/>
                  </a:lnTo>
                  <a:lnTo>
                    <a:pt x="665988" y="150875"/>
                  </a:lnTo>
                  <a:lnTo>
                    <a:pt x="515112" y="301751"/>
                  </a:lnTo>
                  <a:lnTo>
                    <a:pt x="515112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073901" y="5852922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516636" y="0"/>
                  </a:moveTo>
                  <a:lnTo>
                    <a:pt x="516636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6636" y="226313"/>
                  </a:lnTo>
                  <a:lnTo>
                    <a:pt x="516636" y="301751"/>
                  </a:lnTo>
                  <a:lnTo>
                    <a:pt x="667512" y="150875"/>
                  </a:lnTo>
                  <a:lnTo>
                    <a:pt x="5166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073901" y="5852922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75437"/>
                  </a:moveTo>
                  <a:lnTo>
                    <a:pt x="516636" y="75437"/>
                  </a:lnTo>
                  <a:lnTo>
                    <a:pt x="516636" y="0"/>
                  </a:lnTo>
                  <a:lnTo>
                    <a:pt x="667512" y="150875"/>
                  </a:lnTo>
                  <a:lnTo>
                    <a:pt x="516636" y="301751"/>
                  </a:lnTo>
                  <a:lnTo>
                    <a:pt x="516636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97624" y="5248655"/>
              <a:ext cx="2060448" cy="129540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892798" y="5243893"/>
              <a:ext cx="2070100" cy="1304925"/>
            </a:xfrm>
            <a:custGeom>
              <a:avLst/>
              <a:gdLst/>
              <a:ahLst/>
              <a:cxnLst/>
              <a:rect l="l" t="t" r="r" b="b"/>
              <a:pathLst>
                <a:path w="2070100" h="1304925">
                  <a:moveTo>
                    <a:pt x="0" y="1304925"/>
                  </a:moveTo>
                  <a:lnTo>
                    <a:pt x="2069973" y="1304925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3049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863333" y="6317741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90" h="285115">
                  <a:moveTo>
                    <a:pt x="2078735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8735" y="284988"/>
                  </a:lnTo>
                  <a:lnTo>
                    <a:pt x="2078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63333" y="6317741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90" h="285115">
                  <a:moveTo>
                    <a:pt x="0" y="284988"/>
                  </a:moveTo>
                  <a:lnTo>
                    <a:pt x="2078735" y="284988"/>
                  </a:lnTo>
                  <a:lnTo>
                    <a:pt x="2078735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6897560" y="6350914"/>
            <a:ext cx="2060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Moving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stock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Area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045322" y="854151"/>
            <a:ext cx="1877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(Driveline)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05" y="289305"/>
            <a:ext cx="673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Manufacturing</a:t>
            </a:r>
            <a:r>
              <a:rPr sz="3600" u="none" spc="-55" dirty="0"/>
              <a:t> </a:t>
            </a:r>
            <a:r>
              <a:rPr sz="3600" u="none" dirty="0"/>
              <a:t>Process</a:t>
            </a:r>
            <a:r>
              <a:rPr sz="3600" u="none" spc="-30" dirty="0"/>
              <a:t> </a:t>
            </a:r>
            <a:r>
              <a:rPr sz="3600" u="none" spc="-5" dirty="0"/>
              <a:t>Overview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073658"/>
            <a:ext cx="3820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dirty="0">
                <a:latin typeface="Arial"/>
                <a:cs typeface="Arial"/>
              </a:rPr>
              <a:t>Outer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Roller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(Korea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HQ)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01161" y="1566672"/>
            <a:ext cx="3289300" cy="1430655"/>
            <a:chOff x="3201161" y="1566672"/>
            <a:chExt cx="3289300" cy="14306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2483" y="1566672"/>
              <a:ext cx="2060448" cy="11414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01161" y="2556510"/>
              <a:ext cx="3289300" cy="440690"/>
            </a:xfrm>
            <a:custGeom>
              <a:avLst/>
              <a:gdLst/>
              <a:ahLst/>
              <a:cxnLst/>
              <a:rect l="l" t="t" r="r" b="b"/>
              <a:pathLst>
                <a:path w="3289300" h="440689">
                  <a:moveTo>
                    <a:pt x="3288791" y="0"/>
                  </a:moveTo>
                  <a:lnTo>
                    <a:pt x="0" y="0"/>
                  </a:lnTo>
                  <a:lnTo>
                    <a:pt x="0" y="440436"/>
                  </a:lnTo>
                  <a:lnTo>
                    <a:pt x="3288791" y="440436"/>
                  </a:lnTo>
                  <a:lnTo>
                    <a:pt x="32887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88461" y="1509522"/>
          <a:ext cx="3481069" cy="1457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6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83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7905"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7150">
                      <a:solidFill>
                        <a:srgbClr val="FFFF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1920"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146050">
                        <a:lnSpc>
                          <a:spcPts val="955"/>
                        </a:lnSpc>
                        <a:spcBef>
                          <a:spcPts val="360"/>
                        </a:spcBef>
                      </a:pPr>
                      <a:r>
                        <a:rPr sz="1100" dirty="0">
                          <a:latin typeface="맑은 고딕"/>
                          <a:cs typeface="맑은 고딕"/>
                        </a:rPr>
                        <a:t>＃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1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Pro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955"/>
                        </a:lnSpc>
                        <a:spcBef>
                          <a:spcPts val="36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cessing</a:t>
                      </a:r>
                      <a:r>
                        <a:rPr sz="1100" spc="-15" dirty="0"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O.D</a:t>
                      </a:r>
                      <a:r>
                        <a:rPr sz="1100" spc="-30" dirty="0"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and </a:t>
                      </a:r>
                      <a:r>
                        <a:rPr sz="1100" spc="-5" dirty="0">
                          <a:latin typeface="Arial"/>
                          <a:cs typeface="Arial"/>
                          <a:hlinkClick r:id="rId4" action="ppaction://hlinksldjump"/>
                        </a:rPr>
                        <a:t>Face,</a:t>
                      </a:r>
                      <a:r>
                        <a:rPr sz="1100" spc="-5" dirty="0">
                          <a:latin typeface="맑은 고딕"/>
                          <a:cs typeface="맑은 고딕"/>
                          <a:hlinkClick r:id="rId4" action="ppaction://hlinksldjump"/>
                        </a:rPr>
                        <a:t>＃</a:t>
                      </a:r>
                      <a:r>
                        <a:rPr sz="1100" spc="-5" dirty="0">
                          <a:latin typeface="Arial"/>
                          <a:cs typeface="Arial"/>
                          <a:hlinkClick r:id="rId4" action="ppaction://hlinksldjump"/>
                        </a:rPr>
                        <a:t>20</a:t>
                      </a:r>
                      <a:r>
                        <a:rPr sz="1100" spc="-30" dirty="0"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Proc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955"/>
                        </a:lnSpc>
                        <a:spcBef>
                          <a:spcPts val="36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sing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71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I.D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Face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792733" y="3228911"/>
            <a:ext cx="2104390" cy="1297305"/>
            <a:chOff x="792733" y="3228911"/>
            <a:chExt cx="2104390" cy="129730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" y="3238499"/>
              <a:ext cx="2061972" cy="11414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99909" y="3233673"/>
              <a:ext cx="2072005" cy="1151255"/>
            </a:xfrm>
            <a:custGeom>
              <a:avLst/>
              <a:gdLst/>
              <a:ahLst/>
              <a:cxnLst/>
              <a:rect l="l" t="t" r="r" b="b"/>
              <a:pathLst>
                <a:path w="2072005" h="1151254">
                  <a:moveTo>
                    <a:pt x="0" y="1151001"/>
                  </a:moveTo>
                  <a:lnTo>
                    <a:pt x="2071497" y="1151001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1510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5433" y="4228337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4">
                  <a:moveTo>
                    <a:pt x="2078736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8736" y="284988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5433" y="4228337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4">
                  <a:moveTo>
                    <a:pt x="0" y="284988"/>
                  </a:moveTo>
                  <a:lnTo>
                    <a:pt x="2078736" y="284988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12609" y="4261230"/>
            <a:ext cx="20440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60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Washing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11194" y="3181350"/>
            <a:ext cx="2325370" cy="1529080"/>
            <a:chOff x="3711194" y="3181350"/>
            <a:chExt cx="2325370" cy="152908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2484" y="3238500"/>
              <a:ext cx="2060448" cy="121767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43909" y="3209925"/>
              <a:ext cx="2117725" cy="1275080"/>
            </a:xfrm>
            <a:custGeom>
              <a:avLst/>
              <a:gdLst/>
              <a:ahLst/>
              <a:cxnLst/>
              <a:rect l="l" t="t" r="r" b="b"/>
              <a:pathLst>
                <a:path w="2117725" h="1275079">
                  <a:moveTo>
                    <a:pt x="0" y="1274826"/>
                  </a:moveTo>
                  <a:lnTo>
                    <a:pt x="2117598" y="1274826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274826"/>
                  </a:lnTo>
                  <a:close/>
                </a:path>
              </a:pathLst>
            </a:custGeom>
            <a:ln w="5714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3894" y="4228338"/>
              <a:ext cx="2299970" cy="469900"/>
            </a:xfrm>
            <a:custGeom>
              <a:avLst/>
              <a:gdLst/>
              <a:ahLst/>
              <a:cxnLst/>
              <a:rect l="l" t="t" r="r" b="b"/>
              <a:pathLst>
                <a:path w="2299970" h="469900">
                  <a:moveTo>
                    <a:pt x="2299716" y="0"/>
                  </a:moveTo>
                  <a:lnTo>
                    <a:pt x="0" y="0"/>
                  </a:lnTo>
                  <a:lnTo>
                    <a:pt x="0" y="469392"/>
                  </a:lnTo>
                  <a:lnTo>
                    <a:pt x="2299716" y="469392"/>
                  </a:lnTo>
                  <a:lnTo>
                    <a:pt x="2299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3894" y="4228338"/>
              <a:ext cx="2299970" cy="469900"/>
            </a:xfrm>
            <a:custGeom>
              <a:avLst/>
              <a:gdLst/>
              <a:ahLst/>
              <a:cxnLst/>
              <a:rect l="l" t="t" r="r" b="b"/>
              <a:pathLst>
                <a:path w="2299970" h="469900">
                  <a:moveTo>
                    <a:pt x="0" y="469392"/>
                  </a:moveTo>
                  <a:lnTo>
                    <a:pt x="2299716" y="469392"/>
                  </a:lnTo>
                  <a:lnTo>
                    <a:pt x="2299716" y="0"/>
                  </a:lnTo>
                  <a:lnTo>
                    <a:pt x="0" y="0"/>
                  </a:lnTo>
                  <a:lnTo>
                    <a:pt x="0" y="469392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009390" y="4261230"/>
            <a:ext cx="17265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5310" marR="5080" indent="-56324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  <a:hlinkClick r:id="rId7" action="ppaction://hlinksldjump"/>
              </a:rPr>
              <a:t>＃</a:t>
            </a:r>
            <a:r>
              <a:rPr sz="1200" spc="-5" dirty="0">
                <a:latin typeface="Arial"/>
                <a:cs typeface="Arial"/>
                <a:hlinkClick r:id="rId7" action="ppaction://hlinksldjump"/>
              </a:rPr>
              <a:t>50</a:t>
            </a:r>
            <a:r>
              <a:rPr sz="1200" spc="-20" dirty="0">
                <a:latin typeface="Arial"/>
                <a:cs typeface="Arial"/>
                <a:hlinkClick r:id="rId7" action="ppaction://hlinksldjump"/>
              </a:rPr>
              <a:t> </a:t>
            </a:r>
            <a:r>
              <a:rPr sz="1200" dirty="0">
                <a:latin typeface="Arial"/>
                <a:cs typeface="Arial"/>
                <a:hlinkClick r:id="rId7" action="ppaction://hlinksldjump"/>
              </a:rPr>
              <a:t>O.D</a:t>
            </a:r>
            <a:r>
              <a:rPr sz="1200" spc="-10" dirty="0">
                <a:latin typeface="Arial"/>
                <a:cs typeface="Arial"/>
                <a:hlinkClick r:id="rId7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7" action="ppaction://hlinksldjump"/>
              </a:rPr>
              <a:t>Grinding</a:t>
            </a:r>
            <a:r>
              <a:rPr sz="1200" spc="-40" dirty="0">
                <a:latin typeface="Arial"/>
                <a:cs typeface="Arial"/>
                <a:hlinkClick r:id="rId7" action="ppaction://hlinksldjump"/>
              </a:rPr>
              <a:t> </a:t>
            </a:r>
            <a:r>
              <a:rPr sz="1200" dirty="0">
                <a:latin typeface="Arial"/>
                <a:cs typeface="Arial"/>
                <a:hlinkClick r:id="rId7" action="ppaction://hlinksldjump"/>
              </a:rPr>
              <a:t>,</a:t>
            </a:r>
            <a:r>
              <a:rPr sz="1200" spc="-10" dirty="0">
                <a:latin typeface="Arial"/>
                <a:cs typeface="Arial"/>
                <a:hlinkClick r:id="rId7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7" action="ppaction://hlinksldjump"/>
              </a:rPr>
              <a:t># </a:t>
            </a:r>
            <a:r>
              <a:rPr sz="1200" dirty="0">
                <a:latin typeface="Arial"/>
                <a:cs typeface="Arial"/>
                <a:hlinkClick r:id="rId7" action="ppaction://hlinksldjump"/>
              </a:rPr>
              <a:t>I.D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Grinding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956297" y="3181350"/>
            <a:ext cx="2174875" cy="1344930"/>
            <a:chOff x="6956297" y="3181350"/>
            <a:chExt cx="2174875" cy="134493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3447" y="3238500"/>
              <a:ext cx="2060448" cy="10652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984872" y="3209925"/>
              <a:ext cx="2117725" cy="1122680"/>
            </a:xfrm>
            <a:custGeom>
              <a:avLst/>
              <a:gdLst/>
              <a:ahLst/>
              <a:cxnLst/>
              <a:rect l="l" t="t" r="r" b="b"/>
              <a:pathLst>
                <a:path w="2117725" h="1122679">
                  <a:moveTo>
                    <a:pt x="0" y="1122426"/>
                  </a:moveTo>
                  <a:lnTo>
                    <a:pt x="2117598" y="1122426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122426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14209" y="4228338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1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1" y="284988"/>
                  </a:lnTo>
                  <a:lnTo>
                    <a:pt x="207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14209" y="4228338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1" y="284988"/>
                  </a:lnTo>
                  <a:lnTo>
                    <a:pt x="2077211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997572" y="4261230"/>
            <a:ext cx="2092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40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Double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Disc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Grinding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06590" y="2480310"/>
            <a:ext cx="2152015" cy="46990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819785" marR="156210" indent="-657225">
              <a:lnSpc>
                <a:spcPct val="100000"/>
              </a:lnSpc>
              <a:spcBef>
                <a:spcPts val="359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30</a:t>
            </a:r>
            <a:r>
              <a:rPr sz="1200" spc="29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Carburize,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Quench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Temper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57681" y="1557083"/>
            <a:ext cx="2118995" cy="1373505"/>
            <a:chOff x="757681" y="1557083"/>
            <a:chExt cx="2118995" cy="137350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671" y="1566672"/>
              <a:ext cx="2061972" cy="121615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99909" y="1561846"/>
              <a:ext cx="2072005" cy="1226185"/>
            </a:xfrm>
            <a:custGeom>
              <a:avLst/>
              <a:gdLst/>
              <a:ahLst/>
              <a:cxnLst/>
              <a:rect l="l" t="t" r="r" b="b"/>
              <a:pathLst>
                <a:path w="2072005" h="1226185">
                  <a:moveTo>
                    <a:pt x="0" y="1225677"/>
                  </a:moveTo>
                  <a:lnTo>
                    <a:pt x="2071497" y="1225677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2567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70381" y="2631186"/>
              <a:ext cx="2077720" cy="287020"/>
            </a:xfrm>
            <a:custGeom>
              <a:avLst/>
              <a:gdLst/>
              <a:ahLst/>
              <a:cxnLst/>
              <a:rect l="l" t="t" r="r" b="b"/>
              <a:pathLst>
                <a:path w="2077720" h="287019">
                  <a:moveTo>
                    <a:pt x="2077212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077212" y="286512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0381" y="2631186"/>
              <a:ext cx="2077720" cy="287020"/>
            </a:xfrm>
            <a:custGeom>
              <a:avLst/>
              <a:gdLst/>
              <a:ahLst/>
              <a:cxnLst/>
              <a:rect l="l" t="t" r="r" b="b"/>
              <a:pathLst>
                <a:path w="2077720" h="287019">
                  <a:moveTo>
                    <a:pt x="0" y="286512"/>
                  </a:moveTo>
                  <a:lnTo>
                    <a:pt x="2077212" y="286512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04672" y="2643885"/>
            <a:ext cx="2054225" cy="1390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309880">
              <a:lnSpc>
                <a:spcPts val="840"/>
              </a:lnSpc>
              <a:spcBef>
                <a:spcPts val="254"/>
              </a:spcBef>
            </a:pPr>
            <a:r>
              <a:rPr sz="1200" spc="-5" dirty="0">
                <a:latin typeface="Arial"/>
                <a:cs typeface="Arial"/>
              </a:rPr>
              <a:t>Material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Inflow(F.W</a:t>
            </a:r>
            <a:r>
              <a:rPr sz="1200" dirty="0">
                <a:latin typeface="Arial"/>
                <a:cs typeface="Arial"/>
              </a:rPr>
              <a:t> 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039110" y="1859533"/>
            <a:ext cx="3757929" cy="327660"/>
            <a:chOff x="3039110" y="1859533"/>
            <a:chExt cx="3757929" cy="327660"/>
          </a:xfrm>
        </p:grpSpPr>
        <p:sp>
          <p:nvSpPr>
            <p:cNvPr id="36" name="object 36"/>
            <p:cNvSpPr/>
            <p:nvPr/>
          </p:nvSpPr>
          <p:spPr>
            <a:xfrm>
              <a:off x="3051810" y="1872233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516636" y="0"/>
                  </a:moveTo>
                  <a:lnTo>
                    <a:pt x="516636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6636" y="226313"/>
                  </a:lnTo>
                  <a:lnTo>
                    <a:pt x="516636" y="301751"/>
                  </a:lnTo>
                  <a:lnTo>
                    <a:pt x="667512" y="150875"/>
                  </a:lnTo>
                  <a:lnTo>
                    <a:pt x="5166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51810" y="1872233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75437"/>
                  </a:moveTo>
                  <a:lnTo>
                    <a:pt x="516636" y="75437"/>
                  </a:lnTo>
                  <a:lnTo>
                    <a:pt x="516636" y="0"/>
                  </a:lnTo>
                  <a:lnTo>
                    <a:pt x="667512" y="150875"/>
                  </a:lnTo>
                  <a:lnTo>
                    <a:pt x="516636" y="301751"/>
                  </a:lnTo>
                  <a:lnTo>
                    <a:pt x="516636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18098" y="1872233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515111" y="0"/>
                  </a:moveTo>
                  <a:lnTo>
                    <a:pt x="51511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5111" y="226313"/>
                  </a:lnTo>
                  <a:lnTo>
                    <a:pt x="515111" y="301751"/>
                  </a:lnTo>
                  <a:lnTo>
                    <a:pt x="665987" y="150875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118098" y="1872233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75437"/>
                  </a:moveTo>
                  <a:lnTo>
                    <a:pt x="515111" y="75437"/>
                  </a:lnTo>
                  <a:lnTo>
                    <a:pt x="515111" y="0"/>
                  </a:lnTo>
                  <a:lnTo>
                    <a:pt x="665987" y="150875"/>
                  </a:lnTo>
                  <a:lnTo>
                    <a:pt x="515111" y="301751"/>
                  </a:lnTo>
                  <a:lnTo>
                    <a:pt x="515111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7899145" y="3036061"/>
            <a:ext cx="396240" cy="141605"/>
            <a:chOff x="7899145" y="3036061"/>
            <a:chExt cx="396240" cy="141605"/>
          </a:xfrm>
        </p:grpSpPr>
        <p:sp>
          <p:nvSpPr>
            <p:cNvPr id="41" name="object 41"/>
            <p:cNvSpPr/>
            <p:nvPr/>
          </p:nvSpPr>
          <p:spPr>
            <a:xfrm>
              <a:off x="7911845" y="3048761"/>
              <a:ext cx="370840" cy="116205"/>
            </a:xfrm>
            <a:custGeom>
              <a:avLst/>
              <a:gdLst/>
              <a:ahLst/>
              <a:cxnLst/>
              <a:rect l="l" t="t" r="r" b="b"/>
              <a:pathLst>
                <a:path w="370840" h="116205">
                  <a:moveTo>
                    <a:pt x="277749" y="0"/>
                  </a:moveTo>
                  <a:lnTo>
                    <a:pt x="92582" y="0"/>
                  </a:lnTo>
                  <a:lnTo>
                    <a:pt x="92582" y="57912"/>
                  </a:lnTo>
                  <a:lnTo>
                    <a:pt x="0" y="57912"/>
                  </a:lnTo>
                  <a:lnTo>
                    <a:pt x="185165" y="115824"/>
                  </a:lnTo>
                  <a:lnTo>
                    <a:pt x="370331" y="57912"/>
                  </a:lnTo>
                  <a:lnTo>
                    <a:pt x="277749" y="57912"/>
                  </a:lnTo>
                  <a:lnTo>
                    <a:pt x="27774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11845" y="3048761"/>
              <a:ext cx="370840" cy="116205"/>
            </a:xfrm>
            <a:custGeom>
              <a:avLst/>
              <a:gdLst/>
              <a:ahLst/>
              <a:cxnLst/>
              <a:rect l="l" t="t" r="r" b="b"/>
              <a:pathLst>
                <a:path w="370840" h="116205">
                  <a:moveTo>
                    <a:pt x="0" y="57912"/>
                  </a:moveTo>
                  <a:lnTo>
                    <a:pt x="92582" y="57912"/>
                  </a:lnTo>
                  <a:lnTo>
                    <a:pt x="92582" y="0"/>
                  </a:lnTo>
                  <a:lnTo>
                    <a:pt x="277749" y="0"/>
                  </a:lnTo>
                  <a:lnTo>
                    <a:pt x="277749" y="57912"/>
                  </a:lnTo>
                  <a:lnTo>
                    <a:pt x="370331" y="57912"/>
                  </a:lnTo>
                  <a:lnTo>
                    <a:pt x="185165" y="115824"/>
                  </a:lnTo>
                  <a:lnTo>
                    <a:pt x="0" y="5791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6105397" y="3607561"/>
            <a:ext cx="691515" cy="327660"/>
            <a:chOff x="6105397" y="3607561"/>
            <a:chExt cx="691515" cy="327660"/>
          </a:xfrm>
        </p:grpSpPr>
        <p:sp>
          <p:nvSpPr>
            <p:cNvPr id="44" name="object 44"/>
            <p:cNvSpPr/>
            <p:nvPr/>
          </p:nvSpPr>
          <p:spPr>
            <a:xfrm>
              <a:off x="6118097" y="3620261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8097" y="3620261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039110" y="3607561"/>
            <a:ext cx="693420" cy="327660"/>
            <a:chOff x="3039110" y="3607561"/>
            <a:chExt cx="693420" cy="327660"/>
          </a:xfrm>
        </p:grpSpPr>
        <p:sp>
          <p:nvSpPr>
            <p:cNvPr id="47" name="object 47"/>
            <p:cNvSpPr/>
            <p:nvPr/>
          </p:nvSpPr>
          <p:spPr>
            <a:xfrm>
              <a:off x="3051810" y="362026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051810" y="362026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1092961" y="4671314"/>
            <a:ext cx="3896360" cy="1739900"/>
            <a:chOff x="1092961" y="4671314"/>
            <a:chExt cx="3896360" cy="1739900"/>
          </a:xfrm>
        </p:grpSpPr>
        <p:sp>
          <p:nvSpPr>
            <p:cNvPr id="50" name="object 50"/>
            <p:cNvSpPr/>
            <p:nvPr/>
          </p:nvSpPr>
          <p:spPr>
            <a:xfrm>
              <a:off x="1105661" y="4684014"/>
              <a:ext cx="299085" cy="228600"/>
            </a:xfrm>
            <a:custGeom>
              <a:avLst/>
              <a:gdLst/>
              <a:ahLst/>
              <a:cxnLst/>
              <a:rect l="l" t="t" r="r" b="b"/>
              <a:pathLst>
                <a:path w="299084" h="228600">
                  <a:moveTo>
                    <a:pt x="224028" y="0"/>
                  </a:moveTo>
                  <a:lnTo>
                    <a:pt x="74675" y="0"/>
                  </a:lnTo>
                  <a:lnTo>
                    <a:pt x="74675" y="114300"/>
                  </a:lnTo>
                  <a:lnTo>
                    <a:pt x="0" y="114300"/>
                  </a:lnTo>
                  <a:lnTo>
                    <a:pt x="149351" y="228600"/>
                  </a:lnTo>
                  <a:lnTo>
                    <a:pt x="298703" y="114300"/>
                  </a:lnTo>
                  <a:lnTo>
                    <a:pt x="224028" y="114300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05661" y="4684014"/>
              <a:ext cx="299085" cy="228600"/>
            </a:xfrm>
            <a:custGeom>
              <a:avLst/>
              <a:gdLst/>
              <a:ahLst/>
              <a:cxnLst/>
              <a:rect l="l" t="t" r="r" b="b"/>
              <a:pathLst>
                <a:path w="299084" h="228600">
                  <a:moveTo>
                    <a:pt x="0" y="114300"/>
                  </a:moveTo>
                  <a:lnTo>
                    <a:pt x="74675" y="114300"/>
                  </a:lnTo>
                  <a:lnTo>
                    <a:pt x="74675" y="0"/>
                  </a:lnTo>
                  <a:lnTo>
                    <a:pt x="224028" y="0"/>
                  </a:lnTo>
                  <a:lnTo>
                    <a:pt x="224028" y="114300"/>
                  </a:lnTo>
                  <a:lnTo>
                    <a:pt x="298703" y="114300"/>
                  </a:lnTo>
                  <a:lnTo>
                    <a:pt x="149351" y="228600"/>
                  </a:lnTo>
                  <a:lnTo>
                    <a:pt x="0" y="1143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25495" y="4986528"/>
              <a:ext cx="2060448" cy="12938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820669" y="4981765"/>
              <a:ext cx="2070100" cy="1303655"/>
            </a:xfrm>
            <a:custGeom>
              <a:avLst/>
              <a:gdLst/>
              <a:ahLst/>
              <a:cxnLst/>
              <a:rect l="l" t="t" r="r" b="b"/>
              <a:pathLst>
                <a:path w="2070100" h="1303654">
                  <a:moveTo>
                    <a:pt x="0" y="1303401"/>
                  </a:moveTo>
                  <a:lnTo>
                    <a:pt x="2069973" y="1303401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3034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602229" y="6128766"/>
              <a:ext cx="2374900" cy="269875"/>
            </a:xfrm>
            <a:custGeom>
              <a:avLst/>
              <a:gdLst/>
              <a:ahLst/>
              <a:cxnLst/>
              <a:rect l="l" t="t" r="r" b="b"/>
              <a:pathLst>
                <a:path w="2374900" h="269875">
                  <a:moveTo>
                    <a:pt x="2374392" y="0"/>
                  </a:moveTo>
                  <a:lnTo>
                    <a:pt x="0" y="0"/>
                  </a:lnTo>
                  <a:lnTo>
                    <a:pt x="0" y="269748"/>
                  </a:lnTo>
                  <a:lnTo>
                    <a:pt x="2374392" y="269748"/>
                  </a:lnTo>
                  <a:lnTo>
                    <a:pt x="2374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602229" y="6128766"/>
              <a:ext cx="2374900" cy="269875"/>
            </a:xfrm>
            <a:custGeom>
              <a:avLst/>
              <a:gdLst/>
              <a:ahLst/>
              <a:cxnLst/>
              <a:rect l="l" t="t" r="r" b="b"/>
              <a:pathLst>
                <a:path w="2374900" h="269875">
                  <a:moveTo>
                    <a:pt x="0" y="269748"/>
                  </a:moveTo>
                  <a:lnTo>
                    <a:pt x="2374392" y="269748"/>
                  </a:lnTo>
                  <a:lnTo>
                    <a:pt x="2374392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166110" y="6161938"/>
            <a:ext cx="12452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90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Class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Marking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26313" y="4929378"/>
            <a:ext cx="2176780" cy="1497330"/>
            <a:chOff x="226313" y="4929378"/>
            <a:chExt cx="2176780" cy="1497330"/>
          </a:xfrm>
        </p:grpSpPr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3463" y="4986528"/>
              <a:ext cx="2061972" cy="129387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54888" y="4957953"/>
              <a:ext cx="2119630" cy="1351280"/>
            </a:xfrm>
            <a:custGeom>
              <a:avLst/>
              <a:gdLst/>
              <a:ahLst/>
              <a:cxnLst/>
              <a:rect l="l" t="t" r="r" b="b"/>
              <a:pathLst>
                <a:path w="2119630" h="1351279">
                  <a:moveTo>
                    <a:pt x="0" y="1351026"/>
                  </a:moveTo>
                  <a:lnTo>
                    <a:pt x="2119122" y="1351026"/>
                  </a:lnTo>
                  <a:lnTo>
                    <a:pt x="2119122" y="0"/>
                  </a:lnTo>
                  <a:lnTo>
                    <a:pt x="0" y="0"/>
                  </a:lnTo>
                  <a:lnTo>
                    <a:pt x="0" y="1351026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4225" y="6128766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2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2" y="284988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4225" y="6128766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2" y="284988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290195" y="6141465"/>
            <a:ext cx="2055495" cy="1390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020" rIns="0" bIns="0" rtlCol="0">
            <a:spAutoFit/>
          </a:bodyPr>
          <a:lstStyle/>
          <a:p>
            <a:pPr marL="541020">
              <a:lnSpc>
                <a:spcPts val="835"/>
              </a:lnSpc>
              <a:spcBef>
                <a:spcPts val="260"/>
              </a:spcBef>
            </a:pPr>
            <a:r>
              <a:rPr sz="1200" spc="-5" dirty="0">
                <a:latin typeface="맑은 고딕"/>
                <a:cs typeface="맑은 고딕"/>
                <a:hlinkClick r:id="rId12" action="ppaction://hlinksldjump"/>
              </a:rPr>
              <a:t>＃</a:t>
            </a:r>
            <a:r>
              <a:rPr sz="1200" spc="-5" dirty="0">
                <a:latin typeface="Arial"/>
                <a:cs typeface="Arial"/>
                <a:hlinkClick r:id="rId12" action="ppaction://hlinksldjump"/>
              </a:rPr>
              <a:t>80</a:t>
            </a:r>
            <a:r>
              <a:rPr sz="1200" spc="-40" dirty="0">
                <a:latin typeface="Arial"/>
                <a:cs typeface="Arial"/>
                <a:hlinkClick r:id="rId12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12" action="ppaction://hlinksldjump"/>
              </a:rPr>
              <a:t>Polishing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440177" y="5433314"/>
            <a:ext cx="2867660" cy="327660"/>
            <a:chOff x="2440177" y="5433314"/>
            <a:chExt cx="2867660" cy="327660"/>
          </a:xfrm>
        </p:grpSpPr>
        <p:sp>
          <p:nvSpPr>
            <p:cNvPr id="64" name="object 64"/>
            <p:cNvSpPr/>
            <p:nvPr/>
          </p:nvSpPr>
          <p:spPr>
            <a:xfrm>
              <a:off x="2452877" y="5446014"/>
              <a:ext cx="300355" cy="302260"/>
            </a:xfrm>
            <a:custGeom>
              <a:avLst/>
              <a:gdLst/>
              <a:ahLst/>
              <a:cxnLst/>
              <a:rect l="l" t="t" r="r" b="b"/>
              <a:pathLst>
                <a:path w="300355" h="302260">
                  <a:moveTo>
                    <a:pt x="150114" y="0"/>
                  </a:moveTo>
                  <a:lnTo>
                    <a:pt x="150114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150114" y="226314"/>
                  </a:lnTo>
                  <a:lnTo>
                    <a:pt x="150114" y="301752"/>
                  </a:lnTo>
                  <a:lnTo>
                    <a:pt x="300228" y="150875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452877" y="5446014"/>
              <a:ext cx="300355" cy="302260"/>
            </a:xfrm>
            <a:custGeom>
              <a:avLst/>
              <a:gdLst/>
              <a:ahLst/>
              <a:cxnLst/>
              <a:rect l="l" t="t" r="r" b="b"/>
              <a:pathLst>
                <a:path w="300355" h="302260">
                  <a:moveTo>
                    <a:pt x="0" y="75437"/>
                  </a:moveTo>
                  <a:lnTo>
                    <a:pt x="150114" y="75437"/>
                  </a:lnTo>
                  <a:lnTo>
                    <a:pt x="150114" y="0"/>
                  </a:lnTo>
                  <a:lnTo>
                    <a:pt x="300228" y="150875"/>
                  </a:lnTo>
                  <a:lnTo>
                    <a:pt x="150114" y="301752"/>
                  </a:lnTo>
                  <a:lnTo>
                    <a:pt x="150114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993385" y="5446014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60" h="302260">
                  <a:moveTo>
                    <a:pt x="150875" y="0"/>
                  </a:moveTo>
                  <a:lnTo>
                    <a:pt x="150875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150875" y="226314"/>
                  </a:lnTo>
                  <a:lnTo>
                    <a:pt x="150875" y="301752"/>
                  </a:lnTo>
                  <a:lnTo>
                    <a:pt x="301751" y="150875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993385" y="5446014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60" h="302260">
                  <a:moveTo>
                    <a:pt x="0" y="75437"/>
                  </a:moveTo>
                  <a:lnTo>
                    <a:pt x="150875" y="75437"/>
                  </a:lnTo>
                  <a:lnTo>
                    <a:pt x="150875" y="0"/>
                  </a:lnTo>
                  <a:lnTo>
                    <a:pt x="301751" y="150875"/>
                  </a:lnTo>
                  <a:lnTo>
                    <a:pt x="150875" y="301752"/>
                  </a:lnTo>
                  <a:lnTo>
                    <a:pt x="150875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357114" y="4902327"/>
            <a:ext cx="2101215" cy="1524635"/>
            <a:chOff x="5357114" y="4902327"/>
            <a:chExt cx="2101215" cy="1524635"/>
          </a:xfrm>
        </p:grpSpPr>
        <p:pic>
          <p:nvPicPr>
            <p:cNvPr id="69" name="object 6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9052" y="4911852"/>
              <a:ext cx="2058924" cy="136855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364226" y="4907089"/>
              <a:ext cx="2068830" cy="1378585"/>
            </a:xfrm>
            <a:custGeom>
              <a:avLst/>
              <a:gdLst/>
              <a:ahLst/>
              <a:cxnLst/>
              <a:rect l="l" t="t" r="r" b="b"/>
              <a:pathLst>
                <a:path w="2068829" h="1378585">
                  <a:moveTo>
                    <a:pt x="0" y="1378077"/>
                  </a:moveTo>
                  <a:lnTo>
                    <a:pt x="2068449" y="1378077"/>
                  </a:lnTo>
                  <a:lnTo>
                    <a:pt x="2068449" y="0"/>
                  </a:lnTo>
                  <a:lnTo>
                    <a:pt x="0" y="0"/>
                  </a:lnTo>
                  <a:lnTo>
                    <a:pt x="0" y="13780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369814" y="6128766"/>
              <a:ext cx="2075814" cy="285115"/>
            </a:xfrm>
            <a:custGeom>
              <a:avLst/>
              <a:gdLst/>
              <a:ahLst/>
              <a:cxnLst/>
              <a:rect l="l" t="t" r="r" b="b"/>
              <a:pathLst>
                <a:path w="2075815" h="285114">
                  <a:moveTo>
                    <a:pt x="2075688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5688" y="284988"/>
                  </a:lnTo>
                  <a:lnTo>
                    <a:pt x="207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369814" y="6128766"/>
              <a:ext cx="2075814" cy="285115"/>
            </a:xfrm>
            <a:custGeom>
              <a:avLst/>
              <a:gdLst/>
              <a:ahLst/>
              <a:cxnLst/>
              <a:rect l="l" t="t" r="r" b="b"/>
              <a:pathLst>
                <a:path w="2075815" h="285114">
                  <a:moveTo>
                    <a:pt x="0" y="284988"/>
                  </a:moveTo>
                  <a:lnTo>
                    <a:pt x="2075688" y="284988"/>
                  </a:lnTo>
                  <a:lnTo>
                    <a:pt x="2075688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5376926" y="6161938"/>
            <a:ext cx="20408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100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Eddy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Current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899145" y="4902327"/>
            <a:ext cx="2101215" cy="1524635"/>
            <a:chOff x="7899145" y="4902327"/>
            <a:chExt cx="2101215" cy="1524635"/>
          </a:xfrm>
        </p:grpSpPr>
        <p:pic>
          <p:nvPicPr>
            <p:cNvPr id="75" name="object 7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11083" y="4911852"/>
              <a:ext cx="2060448" cy="1493520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7906257" y="4907089"/>
              <a:ext cx="2070100" cy="1503045"/>
            </a:xfrm>
            <a:custGeom>
              <a:avLst/>
              <a:gdLst/>
              <a:ahLst/>
              <a:cxnLst/>
              <a:rect l="l" t="t" r="r" b="b"/>
              <a:pathLst>
                <a:path w="2070100" h="1503045">
                  <a:moveTo>
                    <a:pt x="0" y="1503045"/>
                  </a:moveTo>
                  <a:lnTo>
                    <a:pt x="2069973" y="1503045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5030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911845" y="6128766"/>
              <a:ext cx="2075814" cy="285115"/>
            </a:xfrm>
            <a:custGeom>
              <a:avLst/>
              <a:gdLst/>
              <a:ahLst/>
              <a:cxnLst/>
              <a:rect l="l" t="t" r="r" b="b"/>
              <a:pathLst>
                <a:path w="2075815" h="285114">
                  <a:moveTo>
                    <a:pt x="2075688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5688" y="284988"/>
                  </a:lnTo>
                  <a:lnTo>
                    <a:pt x="207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11845" y="6128766"/>
              <a:ext cx="2075814" cy="285115"/>
            </a:xfrm>
            <a:custGeom>
              <a:avLst/>
              <a:gdLst/>
              <a:ahLst/>
              <a:cxnLst/>
              <a:rect l="l" t="t" r="r" b="b"/>
              <a:pathLst>
                <a:path w="2075815" h="285114">
                  <a:moveTo>
                    <a:pt x="0" y="284988"/>
                  </a:moveTo>
                  <a:lnTo>
                    <a:pt x="2075688" y="284988"/>
                  </a:lnTo>
                  <a:lnTo>
                    <a:pt x="2075688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7918957" y="6161938"/>
            <a:ext cx="204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Mo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ing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o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Asse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bly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7524242" y="5433314"/>
            <a:ext cx="327660" cy="327660"/>
            <a:chOff x="7524242" y="5433314"/>
            <a:chExt cx="327660" cy="327660"/>
          </a:xfrm>
        </p:grpSpPr>
        <p:sp>
          <p:nvSpPr>
            <p:cNvPr id="81" name="object 81"/>
            <p:cNvSpPr/>
            <p:nvPr/>
          </p:nvSpPr>
          <p:spPr>
            <a:xfrm>
              <a:off x="7536942" y="5446014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59" h="302260">
                  <a:moveTo>
                    <a:pt x="150875" y="0"/>
                  </a:moveTo>
                  <a:lnTo>
                    <a:pt x="150875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150875" y="226314"/>
                  </a:lnTo>
                  <a:lnTo>
                    <a:pt x="150875" y="301752"/>
                  </a:lnTo>
                  <a:lnTo>
                    <a:pt x="301751" y="150875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536942" y="5446014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59" h="302260">
                  <a:moveTo>
                    <a:pt x="0" y="75437"/>
                  </a:moveTo>
                  <a:lnTo>
                    <a:pt x="150875" y="75437"/>
                  </a:lnTo>
                  <a:lnTo>
                    <a:pt x="150875" y="0"/>
                  </a:lnTo>
                  <a:lnTo>
                    <a:pt x="301751" y="150875"/>
                  </a:lnTo>
                  <a:lnTo>
                    <a:pt x="150875" y="301752"/>
                  </a:lnTo>
                  <a:lnTo>
                    <a:pt x="150875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7049261" y="1678685"/>
            <a:ext cx="2167255" cy="65532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480695" marR="439420" indent="-32384">
              <a:lnSpc>
                <a:spcPct val="100000"/>
              </a:lnSpc>
              <a:spcBef>
                <a:spcPts val="340"/>
              </a:spcBef>
            </a:pPr>
            <a:r>
              <a:rPr sz="1800" spc="-5" dirty="0">
                <a:latin typeface="Arial"/>
                <a:cs typeface="Arial"/>
              </a:rPr>
              <a:t>Heat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Treater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(Outsource)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045322" y="854151"/>
            <a:ext cx="1877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(Driveline)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05" y="289305"/>
            <a:ext cx="673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Manufacturing</a:t>
            </a:r>
            <a:r>
              <a:rPr sz="3600" u="none" spc="-55" dirty="0"/>
              <a:t> </a:t>
            </a:r>
            <a:r>
              <a:rPr sz="3600" u="none" dirty="0"/>
              <a:t>Process</a:t>
            </a:r>
            <a:r>
              <a:rPr sz="3600" u="none" spc="-30" dirty="0"/>
              <a:t> </a:t>
            </a:r>
            <a:r>
              <a:rPr sz="3600" u="none" spc="-5" dirty="0"/>
              <a:t>Overview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073658"/>
            <a:ext cx="2974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Roller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(Korea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HQ)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348990" y="1644395"/>
            <a:ext cx="2969260" cy="1504950"/>
            <a:chOff x="3348990" y="1644395"/>
            <a:chExt cx="2969260" cy="15049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2484" y="1644395"/>
              <a:ext cx="2060448" cy="12146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48990" y="2708909"/>
              <a:ext cx="2969260" cy="440690"/>
            </a:xfrm>
            <a:custGeom>
              <a:avLst/>
              <a:gdLst/>
              <a:ahLst/>
              <a:cxnLst/>
              <a:rect l="l" t="t" r="r" b="b"/>
              <a:pathLst>
                <a:path w="2969260" h="440689">
                  <a:moveTo>
                    <a:pt x="2968752" y="0"/>
                  </a:moveTo>
                  <a:lnTo>
                    <a:pt x="0" y="0"/>
                  </a:lnTo>
                  <a:lnTo>
                    <a:pt x="0" y="440436"/>
                  </a:lnTo>
                  <a:lnTo>
                    <a:pt x="2968752" y="440436"/>
                  </a:lnTo>
                  <a:lnTo>
                    <a:pt x="2968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36290" y="1587246"/>
          <a:ext cx="2976880" cy="1532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4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6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2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7150">
                      <a:solidFill>
                        <a:srgbClr val="FFFF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algn="r">
                        <a:lnSpc>
                          <a:spcPts val="944"/>
                        </a:lnSpc>
                        <a:spcBef>
                          <a:spcPts val="360"/>
                        </a:spcBef>
                      </a:pPr>
                      <a:r>
                        <a:rPr sz="1100" dirty="0">
                          <a:latin typeface="맑은 고딕"/>
                          <a:cs typeface="맑은 고딕"/>
                        </a:rPr>
                        <a:t>＃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44"/>
                        </a:lnSpc>
                        <a:spcBef>
                          <a:spcPts val="36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10</a:t>
                      </a:r>
                      <a:r>
                        <a:rPr sz="1100" spc="-10" dirty="0"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  <a:hlinkClick r:id="rId4" action="ppaction://hlinksldjump"/>
                        </a:rPr>
                        <a:t>Processing 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O.D</a:t>
                      </a:r>
                      <a:r>
                        <a:rPr sz="1100" spc="-40" dirty="0"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and</a:t>
                      </a:r>
                      <a:r>
                        <a:rPr sz="1100" spc="5" dirty="0"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Face,</a:t>
                      </a:r>
                      <a:r>
                        <a:rPr sz="1100" dirty="0">
                          <a:latin typeface="맑은 고딕"/>
                          <a:cs typeface="맑은 고딕"/>
                          <a:hlinkClick r:id="rId4" action="ppaction://hlinksldjump"/>
                        </a:rPr>
                        <a:t>＃</a:t>
                      </a:r>
                      <a:r>
                        <a:rPr sz="1100" dirty="0">
                          <a:latin typeface="Arial"/>
                          <a:cs typeface="Arial"/>
                          <a:hlinkClick r:id="rId4" action="ppaction://hlinksldjump"/>
                        </a:rPr>
                        <a:t>20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620">
                <a:tc gridSpan="3">
                  <a:txBody>
                    <a:bodyPr/>
                    <a:lstStyle/>
                    <a:p>
                      <a:pPr marL="6426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Processing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I.D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Face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870458" y="3306635"/>
            <a:ext cx="2103120" cy="1219835"/>
            <a:chOff x="870458" y="3306635"/>
            <a:chExt cx="2103120" cy="121983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396" y="3316223"/>
              <a:ext cx="2060448" cy="10637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7633" y="3311397"/>
              <a:ext cx="2070100" cy="1073785"/>
            </a:xfrm>
            <a:custGeom>
              <a:avLst/>
              <a:gdLst/>
              <a:ahLst/>
              <a:cxnLst/>
              <a:rect l="l" t="t" r="r" b="b"/>
              <a:pathLst>
                <a:path w="2070100" h="1073785">
                  <a:moveTo>
                    <a:pt x="0" y="1073277"/>
                  </a:moveTo>
                  <a:lnTo>
                    <a:pt x="2069973" y="1073277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0732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3158" y="4228337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2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2" y="284988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158" y="4228337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2" y="284988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90333" y="4261230"/>
            <a:ext cx="204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60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Ultrasonic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Washing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87394" y="3259073"/>
            <a:ext cx="2324100" cy="1451610"/>
            <a:chOff x="3787394" y="3259073"/>
            <a:chExt cx="2324100" cy="145161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2484" y="3316223"/>
              <a:ext cx="2060448" cy="9875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43909" y="3287648"/>
              <a:ext cx="2117725" cy="1045210"/>
            </a:xfrm>
            <a:custGeom>
              <a:avLst/>
              <a:gdLst/>
              <a:ahLst/>
              <a:cxnLst/>
              <a:rect l="l" t="t" r="r" b="b"/>
              <a:pathLst>
                <a:path w="2117725" h="1045210">
                  <a:moveTo>
                    <a:pt x="0" y="1044701"/>
                  </a:moveTo>
                  <a:lnTo>
                    <a:pt x="2117598" y="1044701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044701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00094" y="4228337"/>
              <a:ext cx="2298700" cy="469900"/>
            </a:xfrm>
            <a:custGeom>
              <a:avLst/>
              <a:gdLst/>
              <a:ahLst/>
              <a:cxnLst/>
              <a:rect l="l" t="t" r="r" b="b"/>
              <a:pathLst>
                <a:path w="2298700" h="469900">
                  <a:moveTo>
                    <a:pt x="2298192" y="0"/>
                  </a:moveTo>
                  <a:lnTo>
                    <a:pt x="0" y="0"/>
                  </a:lnTo>
                  <a:lnTo>
                    <a:pt x="0" y="469392"/>
                  </a:lnTo>
                  <a:lnTo>
                    <a:pt x="2298192" y="469392"/>
                  </a:lnTo>
                  <a:lnTo>
                    <a:pt x="2298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00094" y="4228337"/>
              <a:ext cx="2298700" cy="469900"/>
            </a:xfrm>
            <a:custGeom>
              <a:avLst/>
              <a:gdLst/>
              <a:ahLst/>
              <a:cxnLst/>
              <a:rect l="l" t="t" r="r" b="b"/>
              <a:pathLst>
                <a:path w="2298700" h="469900">
                  <a:moveTo>
                    <a:pt x="0" y="469392"/>
                  </a:moveTo>
                  <a:lnTo>
                    <a:pt x="2298192" y="469392"/>
                  </a:lnTo>
                  <a:lnTo>
                    <a:pt x="2298192" y="0"/>
                  </a:lnTo>
                  <a:lnTo>
                    <a:pt x="0" y="0"/>
                  </a:lnTo>
                  <a:lnTo>
                    <a:pt x="0" y="469392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88053" y="4261230"/>
            <a:ext cx="1921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2465" marR="5080" indent="-6604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맑은 고딕"/>
                <a:cs typeface="맑은 고딕"/>
              </a:rPr>
              <a:t>＃</a:t>
            </a:r>
            <a:r>
              <a:rPr sz="1200" dirty="0">
                <a:latin typeface="Arial"/>
                <a:cs typeface="Arial"/>
              </a:rPr>
              <a:t>50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O.D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Grinding,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60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I.D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Grinding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881621" y="3259073"/>
            <a:ext cx="2174875" cy="1267460"/>
            <a:chOff x="6881621" y="3259073"/>
            <a:chExt cx="2174875" cy="126746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8771" y="3316223"/>
              <a:ext cx="2060448" cy="11399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910196" y="3287648"/>
              <a:ext cx="2117725" cy="1197610"/>
            </a:xfrm>
            <a:custGeom>
              <a:avLst/>
              <a:gdLst/>
              <a:ahLst/>
              <a:cxnLst/>
              <a:rect l="l" t="t" r="r" b="b"/>
              <a:pathLst>
                <a:path w="2117725" h="1197610">
                  <a:moveTo>
                    <a:pt x="0" y="1197102"/>
                  </a:moveTo>
                  <a:lnTo>
                    <a:pt x="2117598" y="1197102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197102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39533" y="4228337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2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2" y="284988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39533" y="4228337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2" y="284988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938771" y="4261230"/>
            <a:ext cx="2060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  <a:hlinkClick r:id="rId8" action="ppaction://hlinksldjump"/>
              </a:rPr>
              <a:t>＃</a:t>
            </a:r>
            <a:r>
              <a:rPr sz="1200" spc="-5" dirty="0">
                <a:latin typeface="Arial"/>
                <a:cs typeface="Arial"/>
                <a:hlinkClick r:id="rId8" action="ppaction://hlinksldjump"/>
              </a:rPr>
              <a:t>40</a:t>
            </a:r>
            <a:r>
              <a:rPr sz="1200" spc="-20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1200" dirty="0">
                <a:latin typeface="Arial"/>
                <a:cs typeface="Arial"/>
                <a:hlinkClick r:id="rId8" action="ppaction://hlinksldjump"/>
              </a:rPr>
              <a:t>Double</a:t>
            </a:r>
            <a:r>
              <a:rPr sz="1200" spc="-55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8" action="ppaction://hlinksldjump"/>
              </a:rPr>
              <a:t>Disc</a:t>
            </a:r>
            <a:r>
              <a:rPr sz="1200" spc="-10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8" action="ppaction://hlinksldjump"/>
              </a:rPr>
              <a:t>Grinding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70458" y="1634807"/>
            <a:ext cx="2103120" cy="1373505"/>
            <a:chOff x="870458" y="1634807"/>
            <a:chExt cx="2103120" cy="1373505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2396" y="1644396"/>
              <a:ext cx="2060448" cy="134111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77633" y="1639570"/>
              <a:ext cx="2070100" cy="1350645"/>
            </a:xfrm>
            <a:custGeom>
              <a:avLst/>
              <a:gdLst/>
              <a:ahLst/>
              <a:cxnLst/>
              <a:rect l="l" t="t" r="r" b="b"/>
              <a:pathLst>
                <a:path w="2070100" h="1350645">
                  <a:moveTo>
                    <a:pt x="0" y="1350644"/>
                  </a:moveTo>
                  <a:lnTo>
                    <a:pt x="2069973" y="1350644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3506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83158" y="2708910"/>
              <a:ext cx="2077720" cy="287020"/>
            </a:xfrm>
            <a:custGeom>
              <a:avLst/>
              <a:gdLst/>
              <a:ahLst/>
              <a:cxnLst/>
              <a:rect l="l" t="t" r="r" b="b"/>
              <a:pathLst>
                <a:path w="2077720" h="287019">
                  <a:moveTo>
                    <a:pt x="2077212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077212" y="286512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83158" y="2708910"/>
              <a:ext cx="2077720" cy="287020"/>
            </a:xfrm>
            <a:custGeom>
              <a:avLst/>
              <a:gdLst/>
              <a:ahLst/>
              <a:cxnLst/>
              <a:rect l="l" t="t" r="r" b="b"/>
              <a:pathLst>
                <a:path w="2077720" h="287019">
                  <a:moveTo>
                    <a:pt x="0" y="286512"/>
                  </a:moveTo>
                  <a:lnTo>
                    <a:pt x="2077212" y="286512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90333" y="2741803"/>
            <a:ext cx="204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Material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Inflow(F.W </a:t>
            </a:r>
            <a:r>
              <a:rPr sz="1200" dirty="0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039110" y="2010410"/>
            <a:ext cx="3757929" cy="327660"/>
            <a:chOff x="3039110" y="2010410"/>
            <a:chExt cx="3757929" cy="327660"/>
          </a:xfrm>
        </p:grpSpPr>
        <p:sp>
          <p:nvSpPr>
            <p:cNvPr id="35" name="object 35"/>
            <p:cNvSpPr/>
            <p:nvPr/>
          </p:nvSpPr>
          <p:spPr>
            <a:xfrm>
              <a:off x="3051810" y="2023110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516636" y="0"/>
                  </a:moveTo>
                  <a:lnTo>
                    <a:pt x="516636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6636" y="226313"/>
                  </a:lnTo>
                  <a:lnTo>
                    <a:pt x="516636" y="301751"/>
                  </a:lnTo>
                  <a:lnTo>
                    <a:pt x="667512" y="150875"/>
                  </a:lnTo>
                  <a:lnTo>
                    <a:pt x="5166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051810" y="2023110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75437"/>
                  </a:moveTo>
                  <a:lnTo>
                    <a:pt x="516636" y="75437"/>
                  </a:lnTo>
                  <a:lnTo>
                    <a:pt x="516636" y="0"/>
                  </a:lnTo>
                  <a:lnTo>
                    <a:pt x="667512" y="150875"/>
                  </a:lnTo>
                  <a:lnTo>
                    <a:pt x="516636" y="301751"/>
                  </a:lnTo>
                  <a:lnTo>
                    <a:pt x="516636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118098" y="2023110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515111" y="0"/>
                  </a:moveTo>
                  <a:lnTo>
                    <a:pt x="51511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515111" y="226313"/>
                  </a:lnTo>
                  <a:lnTo>
                    <a:pt x="515111" y="301751"/>
                  </a:lnTo>
                  <a:lnTo>
                    <a:pt x="665987" y="150875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18098" y="2023110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75437"/>
                  </a:moveTo>
                  <a:lnTo>
                    <a:pt x="515111" y="75437"/>
                  </a:lnTo>
                  <a:lnTo>
                    <a:pt x="515111" y="0"/>
                  </a:lnTo>
                  <a:lnTo>
                    <a:pt x="665987" y="150875"/>
                  </a:lnTo>
                  <a:lnTo>
                    <a:pt x="515111" y="301751"/>
                  </a:lnTo>
                  <a:lnTo>
                    <a:pt x="515111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749793" y="2999485"/>
            <a:ext cx="396240" cy="252729"/>
            <a:chOff x="7749793" y="2999485"/>
            <a:chExt cx="396240" cy="252729"/>
          </a:xfrm>
        </p:grpSpPr>
        <p:sp>
          <p:nvSpPr>
            <p:cNvPr id="40" name="object 40"/>
            <p:cNvSpPr/>
            <p:nvPr/>
          </p:nvSpPr>
          <p:spPr>
            <a:xfrm>
              <a:off x="7762493" y="3012185"/>
              <a:ext cx="370840" cy="227329"/>
            </a:xfrm>
            <a:custGeom>
              <a:avLst/>
              <a:gdLst/>
              <a:ahLst/>
              <a:cxnLst/>
              <a:rect l="l" t="t" r="r" b="b"/>
              <a:pathLst>
                <a:path w="370840" h="227330">
                  <a:moveTo>
                    <a:pt x="277749" y="0"/>
                  </a:moveTo>
                  <a:lnTo>
                    <a:pt x="92582" y="0"/>
                  </a:lnTo>
                  <a:lnTo>
                    <a:pt x="92582" y="113537"/>
                  </a:lnTo>
                  <a:lnTo>
                    <a:pt x="0" y="113537"/>
                  </a:lnTo>
                  <a:lnTo>
                    <a:pt x="185165" y="227075"/>
                  </a:lnTo>
                  <a:lnTo>
                    <a:pt x="370331" y="113537"/>
                  </a:lnTo>
                  <a:lnTo>
                    <a:pt x="277749" y="113537"/>
                  </a:lnTo>
                  <a:lnTo>
                    <a:pt x="27774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62493" y="3012185"/>
              <a:ext cx="370840" cy="227329"/>
            </a:xfrm>
            <a:custGeom>
              <a:avLst/>
              <a:gdLst/>
              <a:ahLst/>
              <a:cxnLst/>
              <a:rect l="l" t="t" r="r" b="b"/>
              <a:pathLst>
                <a:path w="370840" h="227330">
                  <a:moveTo>
                    <a:pt x="0" y="113537"/>
                  </a:moveTo>
                  <a:lnTo>
                    <a:pt x="92582" y="113537"/>
                  </a:lnTo>
                  <a:lnTo>
                    <a:pt x="92582" y="0"/>
                  </a:lnTo>
                  <a:lnTo>
                    <a:pt x="277749" y="0"/>
                  </a:lnTo>
                  <a:lnTo>
                    <a:pt x="277749" y="113537"/>
                  </a:lnTo>
                  <a:lnTo>
                    <a:pt x="370331" y="113537"/>
                  </a:lnTo>
                  <a:lnTo>
                    <a:pt x="185165" y="227075"/>
                  </a:lnTo>
                  <a:lnTo>
                    <a:pt x="0" y="1135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6029197" y="3683761"/>
            <a:ext cx="693420" cy="327660"/>
            <a:chOff x="6029197" y="3683761"/>
            <a:chExt cx="693420" cy="327660"/>
          </a:xfrm>
        </p:grpSpPr>
        <p:sp>
          <p:nvSpPr>
            <p:cNvPr id="43" name="object 43"/>
            <p:cNvSpPr/>
            <p:nvPr/>
          </p:nvSpPr>
          <p:spPr>
            <a:xfrm>
              <a:off x="6041897" y="369646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1" y="226313"/>
                  </a:lnTo>
                  <a:lnTo>
                    <a:pt x="667511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41897" y="369646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1" y="75437"/>
                  </a:lnTo>
                  <a:lnTo>
                    <a:pt x="667511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039110" y="3683761"/>
            <a:ext cx="693420" cy="327660"/>
            <a:chOff x="3039110" y="3683761"/>
            <a:chExt cx="693420" cy="327660"/>
          </a:xfrm>
        </p:grpSpPr>
        <p:sp>
          <p:nvSpPr>
            <p:cNvPr id="46" name="object 46"/>
            <p:cNvSpPr/>
            <p:nvPr/>
          </p:nvSpPr>
          <p:spPr>
            <a:xfrm>
              <a:off x="3051810" y="369646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51810" y="369646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825246" y="4671314"/>
            <a:ext cx="2174875" cy="1755139"/>
            <a:chOff x="825246" y="4671314"/>
            <a:chExt cx="2174875" cy="1755139"/>
          </a:xfrm>
        </p:grpSpPr>
        <p:sp>
          <p:nvSpPr>
            <p:cNvPr id="49" name="object 49"/>
            <p:cNvSpPr/>
            <p:nvPr/>
          </p:nvSpPr>
          <p:spPr>
            <a:xfrm>
              <a:off x="1704594" y="4684014"/>
              <a:ext cx="297180" cy="303530"/>
            </a:xfrm>
            <a:custGeom>
              <a:avLst/>
              <a:gdLst/>
              <a:ahLst/>
              <a:cxnLst/>
              <a:rect l="l" t="t" r="r" b="b"/>
              <a:pathLst>
                <a:path w="297180" h="303529">
                  <a:moveTo>
                    <a:pt x="222885" y="0"/>
                  </a:moveTo>
                  <a:lnTo>
                    <a:pt x="74294" y="0"/>
                  </a:lnTo>
                  <a:lnTo>
                    <a:pt x="74294" y="154686"/>
                  </a:lnTo>
                  <a:lnTo>
                    <a:pt x="0" y="154686"/>
                  </a:lnTo>
                  <a:lnTo>
                    <a:pt x="148589" y="303275"/>
                  </a:lnTo>
                  <a:lnTo>
                    <a:pt x="297180" y="154686"/>
                  </a:lnTo>
                  <a:lnTo>
                    <a:pt x="222885" y="154686"/>
                  </a:lnTo>
                  <a:lnTo>
                    <a:pt x="22288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04594" y="4684014"/>
              <a:ext cx="297180" cy="303530"/>
            </a:xfrm>
            <a:custGeom>
              <a:avLst/>
              <a:gdLst/>
              <a:ahLst/>
              <a:cxnLst/>
              <a:rect l="l" t="t" r="r" b="b"/>
              <a:pathLst>
                <a:path w="297180" h="303529">
                  <a:moveTo>
                    <a:pt x="0" y="154686"/>
                  </a:moveTo>
                  <a:lnTo>
                    <a:pt x="74294" y="154686"/>
                  </a:lnTo>
                  <a:lnTo>
                    <a:pt x="74294" y="0"/>
                  </a:lnTo>
                  <a:lnTo>
                    <a:pt x="222885" y="0"/>
                  </a:lnTo>
                  <a:lnTo>
                    <a:pt x="222885" y="154686"/>
                  </a:lnTo>
                  <a:lnTo>
                    <a:pt x="297180" y="154686"/>
                  </a:lnTo>
                  <a:lnTo>
                    <a:pt x="148589" y="303275"/>
                  </a:lnTo>
                  <a:lnTo>
                    <a:pt x="0" y="154686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2396" y="5064252"/>
              <a:ext cx="2060448" cy="121615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53821" y="5035677"/>
              <a:ext cx="2117725" cy="1273810"/>
            </a:xfrm>
            <a:custGeom>
              <a:avLst/>
              <a:gdLst/>
              <a:ahLst/>
              <a:cxnLst/>
              <a:rect l="l" t="t" r="r" b="b"/>
              <a:pathLst>
                <a:path w="2117725" h="1273810">
                  <a:moveTo>
                    <a:pt x="0" y="1273302"/>
                  </a:moveTo>
                  <a:lnTo>
                    <a:pt x="2117598" y="1273302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273302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83158" y="6128766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2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2" y="284988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83158" y="6128766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2" y="284988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3787394" y="5054727"/>
            <a:ext cx="2398395" cy="1356995"/>
            <a:chOff x="3787394" y="5054727"/>
            <a:chExt cx="2398395" cy="1356995"/>
          </a:xfrm>
        </p:grpSpPr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2484" y="5064252"/>
              <a:ext cx="2060448" cy="121615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867658" y="5059489"/>
              <a:ext cx="2070100" cy="1226185"/>
            </a:xfrm>
            <a:custGeom>
              <a:avLst/>
              <a:gdLst/>
              <a:ahLst/>
              <a:cxnLst/>
              <a:rect l="l" t="t" r="r" b="b"/>
              <a:pathLst>
                <a:path w="2070100" h="1226185">
                  <a:moveTo>
                    <a:pt x="0" y="1225677"/>
                  </a:moveTo>
                  <a:lnTo>
                    <a:pt x="2069973" y="1225677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2256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800094" y="6128766"/>
              <a:ext cx="2372995" cy="269875"/>
            </a:xfrm>
            <a:custGeom>
              <a:avLst/>
              <a:gdLst/>
              <a:ahLst/>
              <a:cxnLst/>
              <a:rect l="l" t="t" r="r" b="b"/>
              <a:pathLst>
                <a:path w="2372995" h="269875">
                  <a:moveTo>
                    <a:pt x="2372868" y="0"/>
                  </a:moveTo>
                  <a:lnTo>
                    <a:pt x="0" y="0"/>
                  </a:lnTo>
                  <a:lnTo>
                    <a:pt x="0" y="269748"/>
                  </a:lnTo>
                  <a:lnTo>
                    <a:pt x="2372868" y="269748"/>
                  </a:lnTo>
                  <a:lnTo>
                    <a:pt x="2372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800094" y="6128766"/>
              <a:ext cx="2372995" cy="269875"/>
            </a:xfrm>
            <a:custGeom>
              <a:avLst/>
              <a:gdLst/>
              <a:ahLst/>
              <a:cxnLst/>
              <a:rect l="l" t="t" r="r" b="b"/>
              <a:pathLst>
                <a:path w="2372995" h="269875">
                  <a:moveTo>
                    <a:pt x="0" y="269748"/>
                  </a:moveTo>
                  <a:lnTo>
                    <a:pt x="2372868" y="269748"/>
                  </a:lnTo>
                  <a:lnTo>
                    <a:pt x="2372868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4239895" y="6161938"/>
            <a:ext cx="14922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90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Eddy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Current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Test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9127" y="6141465"/>
            <a:ext cx="2054225" cy="1390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020" rIns="0" bIns="0" rtlCol="0">
            <a:spAutoFit/>
          </a:bodyPr>
          <a:lstStyle/>
          <a:p>
            <a:pPr marL="540385">
              <a:lnSpc>
                <a:spcPts val="835"/>
              </a:lnSpc>
              <a:spcBef>
                <a:spcPts val="260"/>
              </a:spcBef>
            </a:pPr>
            <a:r>
              <a:rPr sz="1200" dirty="0">
                <a:latin typeface="맑은 고딕"/>
                <a:cs typeface="맑은 고딕"/>
                <a:hlinkClick r:id="rId12" action="ppaction://hlinksldjump"/>
              </a:rPr>
              <a:t>＃</a:t>
            </a:r>
            <a:r>
              <a:rPr sz="1200" dirty="0">
                <a:latin typeface="Arial"/>
                <a:cs typeface="Arial"/>
                <a:hlinkClick r:id="rId12" action="ppaction://hlinksldjump"/>
              </a:rPr>
              <a:t>80</a:t>
            </a:r>
            <a:r>
              <a:rPr sz="1200" spc="-35" dirty="0">
                <a:latin typeface="Arial"/>
                <a:cs typeface="Arial"/>
                <a:hlinkClick r:id="rId12" action="ppaction://hlinksldjump"/>
              </a:rPr>
              <a:t> </a:t>
            </a:r>
            <a:r>
              <a:rPr sz="1200" spc="-5" dirty="0">
                <a:latin typeface="Arial"/>
                <a:cs typeface="Arial"/>
                <a:hlinkClick r:id="rId12" action="ppaction://hlinksldjump"/>
              </a:rPr>
              <a:t>Polishing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112261" y="5433314"/>
            <a:ext cx="3684904" cy="401955"/>
            <a:chOff x="3112261" y="5433314"/>
            <a:chExt cx="3684904" cy="401955"/>
          </a:xfrm>
        </p:grpSpPr>
        <p:sp>
          <p:nvSpPr>
            <p:cNvPr id="63" name="object 63"/>
            <p:cNvSpPr/>
            <p:nvPr/>
          </p:nvSpPr>
          <p:spPr>
            <a:xfrm>
              <a:off x="3124961" y="5520690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516636" y="0"/>
                  </a:moveTo>
                  <a:lnTo>
                    <a:pt x="516636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516636" y="226314"/>
                  </a:lnTo>
                  <a:lnTo>
                    <a:pt x="516636" y="301752"/>
                  </a:lnTo>
                  <a:lnTo>
                    <a:pt x="667512" y="150876"/>
                  </a:lnTo>
                  <a:lnTo>
                    <a:pt x="5166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124961" y="5520690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75437"/>
                  </a:moveTo>
                  <a:lnTo>
                    <a:pt x="516636" y="75437"/>
                  </a:lnTo>
                  <a:lnTo>
                    <a:pt x="516636" y="0"/>
                  </a:lnTo>
                  <a:lnTo>
                    <a:pt x="667512" y="150876"/>
                  </a:lnTo>
                  <a:lnTo>
                    <a:pt x="516636" y="301752"/>
                  </a:lnTo>
                  <a:lnTo>
                    <a:pt x="516636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118097" y="5446014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515111" y="0"/>
                  </a:moveTo>
                  <a:lnTo>
                    <a:pt x="515111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515111" y="226314"/>
                  </a:lnTo>
                  <a:lnTo>
                    <a:pt x="515111" y="301752"/>
                  </a:lnTo>
                  <a:lnTo>
                    <a:pt x="665987" y="150875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118097" y="5446014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75437"/>
                  </a:moveTo>
                  <a:lnTo>
                    <a:pt x="515111" y="75437"/>
                  </a:lnTo>
                  <a:lnTo>
                    <a:pt x="515111" y="0"/>
                  </a:lnTo>
                  <a:lnTo>
                    <a:pt x="665987" y="150875"/>
                  </a:lnTo>
                  <a:lnTo>
                    <a:pt x="515111" y="301752"/>
                  </a:lnTo>
                  <a:lnTo>
                    <a:pt x="515111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6926833" y="5054727"/>
            <a:ext cx="2103120" cy="1372235"/>
            <a:chOff x="6926833" y="5054727"/>
            <a:chExt cx="2103120" cy="1372235"/>
          </a:xfrm>
        </p:grpSpPr>
        <p:pic>
          <p:nvPicPr>
            <p:cNvPr id="68" name="object 6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38771" y="5064252"/>
              <a:ext cx="2060448" cy="113995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6933945" y="5059489"/>
              <a:ext cx="2070100" cy="1149985"/>
            </a:xfrm>
            <a:custGeom>
              <a:avLst/>
              <a:gdLst/>
              <a:ahLst/>
              <a:cxnLst/>
              <a:rect l="l" t="t" r="r" b="b"/>
              <a:pathLst>
                <a:path w="2070100" h="1149985">
                  <a:moveTo>
                    <a:pt x="0" y="1149477"/>
                  </a:moveTo>
                  <a:lnTo>
                    <a:pt x="2069973" y="1149477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14947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939533" y="6128766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2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2" y="284988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939533" y="6128766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2" y="284988"/>
                  </a:lnTo>
                  <a:lnTo>
                    <a:pt x="2077212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6946645" y="6161938"/>
            <a:ext cx="204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Moving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assembly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006590" y="2480310"/>
            <a:ext cx="2152015" cy="46990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819785" marR="156210" indent="-657225">
              <a:lnSpc>
                <a:spcPct val="100000"/>
              </a:lnSpc>
              <a:spcBef>
                <a:spcPts val="359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30</a:t>
            </a:r>
            <a:r>
              <a:rPr sz="1200" spc="29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Carburize,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Quench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Temper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049261" y="1678685"/>
            <a:ext cx="2167255" cy="65532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480695" marR="439420" indent="-32384">
              <a:lnSpc>
                <a:spcPct val="100000"/>
              </a:lnSpc>
              <a:spcBef>
                <a:spcPts val="340"/>
              </a:spcBef>
            </a:pPr>
            <a:r>
              <a:rPr sz="1800" spc="-5" dirty="0">
                <a:latin typeface="Arial"/>
                <a:cs typeface="Arial"/>
              </a:rPr>
              <a:t>Heat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Treater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(Outsource)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045322" y="854151"/>
            <a:ext cx="1877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(Driveline)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5630798"/>
            <a:ext cx="9522460" cy="1146175"/>
            <a:chOff x="381000" y="5630798"/>
            <a:chExt cx="9522460" cy="1146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395" y="5640323"/>
              <a:ext cx="2060448" cy="9890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7633" y="5635561"/>
              <a:ext cx="2070100" cy="998855"/>
            </a:xfrm>
            <a:custGeom>
              <a:avLst/>
              <a:gdLst/>
              <a:ahLst/>
              <a:cxnLst/>
              <a:rect l="l" t="t" r="r" b="b"/>
              <a:pathLst>
                <a:path w="2070100" h="998854">
                  <a:moveTo>
                    <a:pt x="0" y="998601"/>
                  </a:moveTo>
                  <a:lnTo>
                    <a:pt x="2069973" y="998601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998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3158" y="6477761"/>
              <a:ext cx="2018030" cy="287020"/>
            </a:xfrm>
            <a:custGeom>
              <a:avLst/>
              <a:gdLst/>
              <a:ahLst/>
              <a:cxnLst/>
              <a:rect l="l" t="t" r="r" b="b"/>
              <a:pathLst>
                <a:path w="2018030" h="287020">
                  <a:moveTo>
                    <a:pt x="2017776" y="0"/>
                  </a:moveTo>
                  <a:lnTo>
                    <a:pt x="0" y="0"/>
                  </a:lnTo>
                  <a:lnTo>
                    <a:pt x="0" y="286511"/>
                  </a:lnTo>
                  <a:lnTo>
                    <a:pt x="2017776" y="286511"/>
                  </a:lnTo>
                  <a:lnTo>
                    <a:pt x="2017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3158" y="6477761"/>
              <a:ext cx="2018030" cy="287020"/>
            </a:xfrm>
            <a:custGeom>
              <a:avLst/>
              <a:gdLst/>
              <a:ahLst/>
              <a:cxnLst/>
              <a:rect l="l" t="t" r="r" b="b"/>
              <a:pathLst>
                <a:path w="2018030" h="287020">
                  <a:moveTo>
                    <a:pt x="0" y="286511"/>
                  </a:moveTo>
                  <a:lnTo>
                    <a:pt x="2017776" y="286511"/>
                  </a:lnTo>
                  <a:lnTo>
                    <a:pt x="2017776" y="0"/>
                  </a:lnTo>
                  <a:lnTo>
                    <a:pt x="0" y="0"/>
                  </a:lnTo>
                  <a:lnTo>
                    <a:pt x="0" y="28651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61105" y="289305"/>
            <a:ext cx="673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Manufacturing</a:t>
            </a:r>
            <a:r>
              <a:rPr sz="3600" u="none" spc="-55" dirty="0"/>
              <a:t> </a:t>
            </a:r>
            <a:r>
              <a:rPr sz="3600" u="none" dirty="0"/>
              <a:t>Process</a:t>
            </a:r>
            <a:r>
              <a:rPr sz="3600" u="none" spc="-30" dirty="0"/>
              <a:t> </a:t>
            </a:r>
            <a:r>
              <a:rPr sz="3600" u="none" spc="-5" dirty="0"/>
              <a:t>Overview</a:t>
            </a:r>
            <a:endParaRPr sz="3600"/>
          </a:p>
        </p:txBody>
      </p:sp>
      <p:sp>
        <p:nvSpPr>
          <p:cNvPr id="8" name="object 8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50240" y="1073658"/>
            <a:ext cx="5618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Roller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5" dirty="0">
                <a:latin typeface="Arial"/>
                <a:cs typeface="Arial"/>
              </a:rPr>
              <a:t> Spider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Assembly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(Korea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HQ)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60546" y="1753679"/>
            <a:ext cx="2101215" cy="1604010"/>
            <a:chOff x="3860546" y="1753679"/>
            <a:chExt cx="2101215" cy="160401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2484" y="1763268"/>
              <a:ext cx="2060448" cy="13685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67658" y="1758442"/>
              <a:ext cx="2070100" cy="1378585"/>
            </a:xfrm>
            <a:custGeom>
              <a:avLst/>
              <a:gdLst/>
              <a:ahLst/>
              <a:cxnLst/>
              <a:rect l="l" t="t" r="r" b="b"/>
              <a:pathLst>
                <a:path w="2070100" h="1378585">
                  <a:moveTo>
                    <a:pt x="0" y="1378077"/>
                  </a:moveTo>
                  <a:lnTo>
                    <a:pt x="2069973" y="1378077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3780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73246" y="2903982"/>
              <a:ext cx="2075814" cy="440690"/>
            </a:xfrm>
            <a:custGeom>
              <a:avLst/>
              <a:gdLst/>
              <a:ahLst/>
              <a:cxnLst/>
              <a:rect l="l" t="t" r="r" b="b"/>
              <a:pathLst>
                <a:path w="2075814" h="440689">
                  <a:moveTo>
                    <a:pt x="2075688" y="0"/>
                  </a:moveTo>
                  <a:lnTo>
                    <a:pt x="0" y="0"/>
                  </a:lnTo>
                  <a:lnTo>
                    <a:pt x="0" y="440436"/>
                  </a:lnTo>
                  <a:lnTo>
                    <a:pt x="2075688" y="440436"/>
                  </a:lnTo>
                  <a:lnTo>
                    <a:pt x="207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73246" y="2903982"/>
              <a:ext cx="2075814" cy="440690"/>
            </a:xfrm>
            <a:custGeom>
              <a:avLst/>
              <a:gdLst/>
              <a:ahLst/>
              <a:cxnLst/>
              <a:rect l="l" t="t" r="r" b="b"/>
              <a:pathLst>
                <a:path w="2075814" h="440689">
                  <a:moveTo>
                    <a:pt x="0" y="440436"/>
                  </a:moveTo>
                  <a:lnTo>
                    <a:pt x="2075688" y="440436"/>
                  </a:lnTo>
                  <a:lnTo>
                    <a:pt x="2075688" y="0"/>
                  </a:lnTo>
                  <a:lnTo>
                    <a:pt x="0" y="0"/>
                  </a:lnTo>
                  <a:lnTo>
                    <a:pt x="0" y="44043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80358" y="2936570"/>
            <a:ext cx="20434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20</a:t>
            </a:r>
            <a:r>
              <a:rPr sz="1100" spc="2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Dispense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Needles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endParaRPr sz="1100">
              <a:latin typeface="Arial"/>
              <a:cs typeface="Arial"/>
            </a:endParaRPr>
          </a:p>
          <a:p>
            <a:pPr marL="16510" algn="ctr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Outer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Roller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5866" y="3646487"/>
            <a:ext cx="2348230" cy="1383030"/>
            <a:chOff x="705866" y="3646487"/>
            <a:chExt cx="2348230" cy="138303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344" y="3656075"/>
              <a:ext cx="2061972" cy="122529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2581" y="3651250"/>
              <a:ext cx="2072005" cy="1235075"/>
            </a:xfrm>
            <a:custGeom>
              <a:avLst/>
              <a:gdLst/>
              <a:ahLst/>
              <a:cxnLst/>
              <a:rect l="l" t="t" r="r" b="b"/>
              <a:pathLst>
                <a:path w="2072005" h="1235075">
                  <a:moveTo>
                    <a:pt x="0" y="1234820"/>
                  </a:moveTo>
                  <a:lnTo>
                    <a:pt x="2071497" y="1234820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348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8566" y="4729733"/>
              <a:ext cx="2322830" cy="287020"/>
            </a:xfrm>
            <a:custGeom>
              <a:avLst/>
              <a:gdLst/>
              <a:ahLst/>
              <a:cxnLst/>
              <a:rect l="l" t="t" r="r" b="b"/>
              <a:pathLst>
                <a:path w="2322830" h="287020">
                  <a:moveTo>
                    <a:pt x="2322576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322576" y="286512"/>
                  </a:lnTo>
                  <a:lnTo>
                    <a:pt x="2322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8566" y="4729733"/>
              <a:ext cx="2322830" cy="287020"/>
            </a:xfrm>
            <a:custGeom>
              <a:avLst/>
              <a:gdLst/>
              <a:ahLst/>
              <a:cxnLst/>
              <a:rect l="l" t="t" r="r" b="b"/>
              <a:pathLst>
                <a:path w="2322830" h="287020">
                  <a:moveTo>
                    <a:pt x="0" y="286512"/>
                  </a:moveTo>
                  <a:lnTo>
                    <a:pt x="2322576" y="286512"/>
                  </a:lnTo>
                  <a:lnTo>
                    <a:pt x="2322576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26972" y="4762880"/>
            <a:ext cx="17043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60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100%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Visual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Check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60546" y="3654107"/>
            <a:ext cx="2120900" cy="1558290"/>
            <a:chOff x="3860546" y="3654107"/>
            <a:chExt cx="2120900" cy="155829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2484" y="3663696"/>
              <a:ext cx="2060448" cy="122529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867658" y="3658870"/>
              <a:ext cx="2070100" cy="1235075"/>
            </a:xfrm>
            <a:custGeom>
              <a:avLst/>
              <a:gdLst/>
              <a:ahLst/>
              <a:cxnLst/>
              <a:rect l="l" t="t" r="r" b="b"/>
              <a:pathLst>
                <a:path w="2070100" h="1235075">
                  <a:moveTo>
                    <a:pt x="0" y="1234820"/>
                  </a:moveTo>
                  <a:lnTo>
                    <a:pt x="2069973" y="1234820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2348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73246" y="4729734"/>
              <a:ext cx="2095500" cy="469900"/>
            </a:xfrm>
            <a:custGeom>
              <a:avLst/>
              <a:gdLst/>
              <a:ahLst/>
              <a:cxnLst/>
              <a:rect l="l" t="t" r="r" b="b"/>
              <a:pathLst>
                <a:path w="2095500" h="469900">
                  <a:moveTo>
                    <a:pt x="2095500" y="0"/>
                  </a:moveTo>
                  <a:lnTo>
                    <a:pt x="0" y="0"/>
                  </a:lnTo>
                  <a:lnTo>
                    <a:pt x="0" y="469392"/>
                  </a:lnTo>
                  <a:lnTo>
                    <a:pt x="2095500" y="469392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73246" y="4729734"/>
              <a:ext cx="2095500" cy="469900"/>
            </a:xfrm>
            <a:custGeom>
              <a:avLst/>
              <a:gdLst/>
              <a:ahLst/>
              <a:cxnLst/>
              <a:rect l="l" t="t" r="r" b="b"/>
              <a:pathLst>
                <a:path w="2095500" h="469900">
                  <a:moveTo>
                    <a:pt x="0" y="469392"/>
                  </a:moveTo>
                  <a:lnTo>
                    <a:pt x="2095500" y="469392"/>
                  </a:lnTo>
                  <a:lnTo>
                    <a:pt x="2095500" y="0"/>
                  </a:lnTo>
                  <a:lnTo>
                    <a:pt x="0" y="0"/>
                  </a:lnTo>
                  <a:lnTo>
                    <a:pt x="0" y="46939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880358" y="4762880"/>
            <a:ext cx="20529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맑은 고딕"/>
                <a:cs typeface="맑은 고딕"/>
              </a:rPr>
              <a:t>＃</a:t>
            </a:r>
            <a:r>
              <a:rPr sz="1200" spc="-15" dirty="0">
                <a:latin typeface="Arial"/>
                <a:cs typeface="Arial"/>
              </a:rPr>
              <a:t>5</a:t>
            </a:r>
            <a:r>
              <a:rPr sz="1200" spc="-5" dirty="0">
                <a:latin typeface="Arial"/>
                <a:cs typeface="Arial"/>
              </a:rPr>
              <a:t>0</a:t>
            </a:r>
            <a:r>
              <a:rPr sz="1200" dirty="0">
                <a:latin typeface="Arial"/>
                <a:cs typeface="Arial"/>
              </a:rPr>
              <a:t> Press F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t </a:t>
            </a:r>
            <a:r>
              <a:rPr sz="1200" spc="5" dirty="0">
                <a:latin typeface="Arial"/>
                <a:cs typeface="Arial"/>
              </a:rPr>
              <a:t>3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spc="-20" dirty="0">
                <a:latin typeface="Arial"/>
                <a:cs typeface="Arial"/>
              </a:rPr>
              <a:t>R</a:t>
            </a:r>
            <a:r>
              <a:rPr sz="1200" spc="-5" dirty="0">
                <a:latin typeface="Arial"/>
                <a:cs typeface="Arial"/>
              </a:rPr>
              <a:t>ol</a:t>
            </a:r>
            <a:r>
              <a:rPr sz="1200" spc="-25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to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Spider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996239" y="3646487"/>
            <a:ext cx="2108200" cy="1565910"/>
            <a:chOff x="6996239" y="3646487"/>
            <a:chExt cx="2108200" cy="156591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5828" y="3656075"/>
              <a:ext cx="2061972" cy="122529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001002" y="3651250"/>
              <a:ext cx="2072005" cy="1235075"/>
            </a:xfrm>
            <a:custGeom>
              <a:avLst/>
              <a:gdLst/>
              <a:ahLst/>
              <a:cxnLst/>
              <a:rect l="l" t="t" r="r" b="b"/>
              <a:pathLst>
                <a:path w="2072004" h="1235075">
                  <a:moveTo>
                    <a:pt x="0" y="1234820"/>
                  </a:moveTo>
                  <a:lnTo>
                    <a:pt x="2071497" y="1234820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348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14210" y="4729733"/>
              <a:ext cx="2077720" cy="469900"/>
            </a:xfrm>
            <a:custGeom>
              <a:avLst/>
              <a:gdLst/>
              <a:ahLst/>
              <a:cxnLst/>
              <a:rect l="l" t="t" r="r" b="b"/>
              <a:pathLst>
                <a:path w="2077720" h="469900">
                  <a:moveTo>
                    <a:pt x="2077211" y="0"/>
                  </a:moveTo>
                  <a:lnTo>
                    <a:pt x="0" y="0"/>
                  </a:lnTo>
                  <a:lnTo>
                    <a:pt x="0" y="469392"/>
                  </a:lnTo>
                  <a:lnTo>
                    <a:pt x="2077211" y="469392"/>
                  </a:lnTo>
                  <a:lnTo>
                    <a:pt x="207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014210" y="4729733"/>
              <a:ext cx="2077720" cy="469900"/>
            </a:xfrm>
            <a:custGeom>
              <a:avLst/>
              <a:gdLst/>
              <a:ahLst/>
              <a:cxnLst/>
              <a:rect l="l" t="t" r="r" b="b"/>
              <a:pathLst>
                <a:path w="2077720" h="469900">
                  <a:moveTo>
                    <a:pt x="0" y="469392"/>
                  </a:moveTo>
                  <a:lnTo>
                    <a:pt x="2077211" y="469392"/>
                  </a:lnTo>
                  <a:lnTo>
                    <a:pt x="2077211" y="0"/>
                  </a:lnTo>
                  <a:lnTo>
                    <a:pt x="0" y="0"/>
                  </a:lnTo>
                  <a:lnTo>
                    <a:pt x="0" y="46939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016337" y="4742434"/>
            <a:ext cx="2044064" cy="1390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020" rIns="0" bIns="0" rtlCol="0">
            <a:spAutoFit/>
          </a:bodyPr>
          <a:lstStyle/>
          <a:p>
            <a:pPr marL="118745">
              <a:lnSpc>
                <a:spcPts val="835"/>
              </a:lnSpc>
              <a:spcBef>
                <a:spcPts val="26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40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Vision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Check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Number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13702" y="4945456"/>
            <a:ext cx="20466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of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Needles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24738" y="1743011"/>
            <a:ext cx="2111375" cy="1669414"/>
            <a:chOff x="824738" y="1743011"/>
            <a:chExt cx="2111375" cy="1669414"/>
          </a:xfrm>
        </p:grpSpPr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5632" y="1752599"/>
              <a:ext cx="2060448" cy="137922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60869" y="1747773"/>
              <a:ext cx="2070100" cy="1388745"/>
            </a:xfrm>
            <a:custGeom>
              <a:avLst/>
              <a:gdLst/>
              <a:ahLst/>
              <a:cxnLst/>
              <a:rect l="l" t="t" r="r" b="b"/>
              <a:pathLst>
                <a:path w="2070100" h="1388745">
                  <a:moveTo>
                    <a:pt x="0" y="1388745"/>
                  </a:moveTo>
                  <a:lnTo>
                    <a:pt x="2069973" y="1388745"/>
                  </a:lnTo>
                  <a:lnTo>
                    <a:pt x="2069973" y="0"/>
                  </a:lnTo>
                  <a:lnTo>
                    <a:pt x="0" y="0"/>
                  </a:lnTo>
                  <a:lnTo>
                    <a:pt x="0" y="138874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37438" y="2929889"/>
              <a:ext cx="2072639" cy="469900"/>
            </a:xfrm>
            <a:custGeom>
              <a:avLst/>
              <a:gdLst/>
              <a:ahLst/>
              <a:cxnLst/>
              <a:rect l="l" t="t" r="r" b="b"/>
              <a:pathLst>
                <a:path w="2072639" h="469900">
                  <a:moveTo>
                    <a:pt x="2072639" y="0"/>
                  </a:moveTo>
                  <a:lnTo>
                    <a:pt x="0" y="0"/>
                  </a:lnTo>
                  <a:lnTo>
                    <a:pt x="0" y="469391"/>
                  </a:lnTo>
                  <a:lnTo>
                    <a:pt x="2072639" y="469391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7438" y="2929889"/>
              <a:ext cx="2072639" cy="469900"/>
            </a:xfrm>
            <a:custGeom>
              <a:avLst/>
              <a:gdLst/>
              <a:ahLst/>
              <a:cxnLst/>
              <a:rect l="l" t="t" r="r" b="b"/>
              <a:pathLst>
                <a:path w="2072639" h="469900">
                  <a:moveTo>
                    <a:pt x="0" y="469391"/>
                  </a:moveTo>
                  <a:lnTo>
                    <a:pt x="2072639" y="469391"/>
                  </a:lnTo>
                  <a:lnTo>
                    <a:pt x="2072639" y="0"/>
                  </a:lnTo>
                  <a:lnTo>
                    <a:pt x="0" y="0"/>
                  </a:lnTo>
                  <a:lnTo>
                    <a:pt x="0" y="46939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73569" y="2942589"/>
            <a:ext cx="2044700" cy="189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139700">
              <a:lnSpc>
                <a:spcPts val="1235"/>
              </a:lnSpc>
              <a:spcBef>
                <a:spcPts val="254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10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Identify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Outer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Roller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73569" y="3145282"/>
            <a:ext cx="2044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7465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Class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063494" y="2360929"/>
            <a:ext cx="691515" cy="327660"/>
            <a:chOff x="3063494" y="2360929"/>
            <a:chExt cx="691515" cy="327660"/>
          </a:xfrm>
        </p:grpSpPr>
        <p:sp>
          <p:nvSpPr>
            <p:cNvPr id="44" name="object 44"/>
            <p:cNvSpPr/>
            <p:nvPr/>
          </p:nvSpPr>
          <p:spPr>
            <a:xfrm>
              <a:off x="3076194" y="2373629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4" h="302260">
                  <a:moveTo>
                    <a:pt x="515111" y="0"/>
                  </a:moveTo>
                  <a:lnTo>
                    <a:pt x="515111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515111" y="226314"/>
                  </a:lnTo>
                  <a:lnTo>
                    <a:pt x="515111" y="301752"/>
                  </a:lnTo>
                  <a:lnTo>
                    <a:pt x="665988" y="150875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076194" y="2373629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4" h="302260">
                  <a:moveTo>
                    <a:pt x="0" y="75437"/>
                  </a:moveTo>
                  <a:lnTo>
                    <a:pt x="515111" y="75437"/>
                  </a:lnTo>
                  <a:lnTo>
                    <a:pt x="515111" y="0"/>
                  </a:lnTo>
                  <a:lnTo>
                    <a:pt x="665988" y="150875"/>
                  </a:lnTo>
                  <a:lnTo>
                    <a:pt x="515111" y="301752"/>
                  </a:lnTo>
                  <a:lnTo>
                    <a:pt x="515111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6105397" y="2360929"/>
            <a:ext cx="691515" cy="327660"/>
            <a:chOff x="6105397" y="2360929"/>
            <a:chExt cx="691515" cy="327660"/>
          </a:xfrm>
        </p:grpSpPr>
        <p:sp>
          <p:nvSpPr>
            <p:cNvPr id="47" name="object 47"/>
            <p:cNvSpPr/>
            <p:nvPr/>
          </p:nvSpPr>
          <p:spPr>
            <a:xfrm>
              <a:off x="6118097" y="2373629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515111" y="0"/>
                  </a:moveTo>
                  <a:lnTo>
                    <a:pt x="515111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515111" y="226314"/>
                  </a:lnTo>
                  <a:lnTo>
                    <a:pt x="515111" y="301752"/>
                  </a:lnTo>
                  <a:lnTo>
                    <a:pt x="665987" y="150875"/>
                  </a:lnTo>
                  <a:lnTo>
                    <a:pt x="5151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118097" y="2373629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75437"/>
                  </a:moveTo>
                  <a:lnTo>
                    <a:pt x="515111" y="75437"/>
                  </a:lnTo>
                  <a:lnTo>
                    <a:pt x="515111" y="0"/>
                  </a:lnTo>
                  <a:lnTo>
                    <a:pt x="665987" y="150875"/>
                  </a:lnTo>
                  <a:lnTo>
                    <a:pt x="515111" y="301752"/>
                  </a:lnTo>
                  <a:lnTo>
                    <a:pt x="515111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7822945" y="3272282"/>
            <a:ext cx="396240" cy="330200"/>
            <a:chOff x="7822945" y="3272282"/>
            <a:chExt cx="396240" cy="330200"/>
          </a:xfrm>
        </p:grpSpPr>
        <p:sp>
          <p:nvSpPr>
            <p:cNvPr id="50" name="object 50"/>
            <p:cNvSpPr/>
            <p:nvPr/>
          </p:nvSpPr>
          <p:spPr>
            <a:xfrm>
              <a:off x="7835645" y="3284982"/>
              <a:ext cx="370840" cy="304800"/>
            </a:xfrm>
            <a:custGeom>
              <a:avLst/>
              <a:gdLst/>
              <a:ahLst/>
              <a:cxnLst/>
              <a:rect l="l" t="t" r="r" b="b"/>
              <a:pathLst>
                <a:path w="370840" h="304800">
                  <a:moveTo>
                    <a:pt x="277749" y="0"/>
                  </a:moveTo>
                  <a:lnTo>
                    <a:pt x="92582" y="0"/>
                  </a:lnTo>
                  <a:lnTo>
                    <a:pt x="92582" y="152400"/>
                  </a:lnTo>
                  <a:lnTo>
                    <a:pt x="0" y="152400"/>
                  </a:lnTo>
                  <a:lnTo>
                    <a:pt x="185165" y="304800"/>
                  </a:lnTo>
                  <a:lnTo>
                    <a:pt x="370331" y="152400"/>
                  </a:lnTo>
                  <a:lnTo>
                    <a:pt x="277749" y="152400"/>
                  </a:lnTo>
                  <a:lnTo>
                    <a:pt x="27774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835645" y="3284982"/>
              <a:ext cx="370840" cy="304800"/>
            </a:xfrm>
            <a:custGeom>
              <a:avLst/>
              <a:gdLst/>
              <a:ahLst/>
              <a:cxnLst/>
              <a:rect l="l" t="t" r="r" b="b"/>
              <a:pathLst>
                <a:path w="370840" h="304800">
                  <a:moveTo>
                    <a:pt x="0" y="152400"/>
                  </a:moveTo>
                  <a:lnTo>
                    <a:pt x="92582" y="152400"/>
                  </a:lnTo>
                  <a:lnTo>
                    <a:pt x="92582" y="0"/>
                  </a:lnTo>
                  <a:lnTo>
                    <a:pt x="277749" y="0"/>
                  </a:lnTo>
                  <a:lnTo>
                    <a:pt x="277749" y="152400"/>
                  </a:lnTo>
                  <a:lnTo>
                    <a:pt x="370331" y="152400"/>
                  </a:lnTo>
                  <a:lnTo>
                    <a:pt x="185165" y="304800"/>
                  </a:lnTo>
                  <a:lnTo>
                    <a:pt x="0" y="1524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6096253" y="4323841"/>
            <a:ext cx="693420" cy="327660"/>
            <a:chOff x="6096253" y="4323841"/>
            <a:chExt cx="693420" cy="327660"/>
          </a:xfrm>
        </p:grpSpPr>
        <p:sp>
          <p:nvSpPr>
            <p:cNvPr id="53" name="object 53"/>
            <p:cNvSpPr/>
            <p:nvPr/>
          </p:nvSpPr>
          <p:spPr>
            <a:xfrm>
              <a:off x="6108953" y="433654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08953" y="4336541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3055873" y="4323841"/>
            <a:ext cx="691515" cy="327660"/>
            <a:chOff x="3055873" y="4323841"/>
            <a:chExt cx="691515" cy="327660"/>
          </a:xfrm>
        </p:grpSpPr>
        <p:sp>
          <p:nvSpPr>
            <p:cNvPr id="56" name="object 56"/>
            <p:cNvSpPr/>
            <p:nvPr/>
          </p:nvSpPr>
          <p:spPr>
            <a:xfrm>
              <a:off x="3068573" y="4336541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4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8" y="226313"/>
                  </a:lnTo>
                  <a:lnTo>
                    <a:pt x="665988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068573" y="4336541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4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8" y="75437"/>
                  </a:lnTo>
                  <a:lnTo>
                    <a:pt x="665988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1691894" y="5172709"/>
            <a:ext cx="322580" cy="401955"/>
            <a:chOff x="1691894" y="5172709"/>
            <a:chExt cx="322580" cy="401955"/>
          </a:xfrm>
        </p:grpSpPr>
        <p:sp>
          <p:nvSpPr>
            <p:cNvPr id="59" name="object 59"/>
            <p:cNvSpPr/>
            <p:nvPr/>
          </p:nvSpPr>
          <p:spPr>
            <a:xfrm>
              <a:off x="1704594" y="5185409"/>
              <a:ext cx="297180" cy="376555"/>
            </a:xfrm>
            <a:custGeom>
              <a:avLst/>
              <a:gdLst/>
              <a:ahLst/>
              <a:cxnLst/>
              <a:rect l="l" t="t" r="r" b="b"/>
              <a:pathLst>
                <a:path w="297180" h="376554">
                  <a:moveTo>
                    <a:pt x="222885" y="0"/>
                  </a:moveTo>
                  <a:lnTo>
                    <a:pt x="74294" y="0"/>
                  </a:lnTo>
                  <a:lnTo>
                    <a:pt x="74294" y="227837"/>
                  </a:lnTo>
                  <a:lnTo>
                    <a:pt x="0" y="227837"/>
                  </a:lnTo>
                  <a:lnTo>
                    <a:pt x="148589" y="376427"/>
                  </a:lnTo>
                  <a:lnTo>
                    <a:pt x="297180" y="227837"/>
                  </a:lnTo>
                  <a:lnTo>
                    <a:pt x="222885" y="227837"/>
                  </a:lnTo>
                  <a:lnTo>
                    <a:pt x="2228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704594" y="5185409"/>
              <a:ext cx="297180" cy="376555"/>
            </a:xfrm>
            <a:custGeom>
              <a:avLst/>
              <a:gdLst/>
              <a:ahLst/>
              <a:cxnLst/>
              <a:rect l="l" t="t" r="r" b="b"/>
              <a:pathLst>
                <a:path w="297180" h="376554">
                  <a:moveTo>
                    <a:pt x="0" y="227837"/>
                  </a:moveTo>
                  <a:lnTo>
                    <a:pt x="74294" y="227837"/>
                  </a:lnTo>
                  <a:lnTo>
                    <a:pt x="74294" y="0"/>
                  </a:lnTo>
                  <a:lnTo>
                    <a:pt x="222885" y="0"/>
                  </a:lnTo>
                  <a:lnTo>
                    <a:pt x="222885" y="227837"/>
                  </a:lnTo>
                  <a:lnTo>
                    <a:pt x="297180" y="227837"/>
                  </a:lnTo>
                  <a:lnTo>
                    <a:pt x="148589" y="376427"/>
                  </a:lnTo>
                  <a:lnTo>
                    <a:pt x="0" y="2278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6964933" y="1753679"/>
            <a:ext cx="2206625" cy="1464310"/>
            <a:chOff x="6964933" y="1753679"/>
            <a:chExt cx="2206625" cy="1464310"/>
          </a:xfrm>
        </p:grpSpPr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87539" y="1763268"/>
              <a:ext cx="2061972" cy="144475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982713" y="1758442"/>
              <a:ext cx="2072005" cy="1454785"/>
            </a:xfrm>
            <a:custGeom>
              <a:avLst/>
              <a:gdLst/>
              <a:ahLst/>
              <a:cxnLst/>
              <a:rect l="l" t="t" r="r" b="b"/>
              <a:pathLst>
                <a:path w="2072004" h="1454785">
                  <a:moveTo>
                    <a:pt x="0" y="1454277"/>
                  </a:moveTo>
                  <a:lnTo>
                    <a:pt x="2071497" y="1454277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4542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977633" y="2908554"/>
              <a:ext cx="2181225" cy="287020"/>
            </a:xfrm>
            <a:custGeom>
              <a:avLst/>
              <a:gdLst/>
              <a:ahLst/>
              <a:cxnLst/>
              <a:rect l="l" t="t" r="r" b="b"/>
              <a:pathLst>
                <a:path w="2181225" h="287019">
                  <a:moveTo>
                    <a:pt x="2180844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180844" y="286512"/>
                  </a:lnTo>
                  <a:lnTo>
                    <a:pt x="21808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977633" y="2908554"/>
              <a:ext cx="2181225" cy="287020"/>
            </a:xfrm>
            <a:custGeom>
              <a:avLst/>
              <a:gdLst/>
              <a:ahLst/>
              <a:cxnLst/>
              <a:rect l="l" t="t" r="r" b="b"/>
              <a:pathLst>
                <a:path w="2181225" h="287019">
                  <a:moveTo>
                    <a:pt x="0" y="286512"/>
                  </a:moveTo>
                  <a:lnTo>
                    <a:pt x="2180844" y="286512"/>
                  </a:lnTo>
                  <a:lnTo>
                    <a:pt x="2180844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995414" y="2921254"/>
            <a:ext cx="2054225" cy="2616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020" rIns="0" bIns="0" rtlCol="0">
            <a:spAutoFit/>
          </a:bodyPr>
          <a:lstStyle/>
          <a:p>
            <a:pPr marL="269240">
              <a:lnSpc>
                <a:spcPct val="100000"/>
              </a:lnSpc>
              <a:spcBef>
                <a:spcPts val="260"/>
              </a:spcBef>
            </a:pPr>
            <a:r>
              <a:rPr sz="1200" spc="-5" dirty="0">
                <a:latin typeface="맑은 고딕"/>
                <a:cs typeface="맑은 고딕"/>
              </a:rPr>
              <a:t>＃</a:t>
            </a:r>
            <a:r>
              <a:rPr sz="1200" spc="-5" dirty="0">
                <a:latin typeface="Arial"/>
                <a:cs typeface="Arial"/>
              </a:rPr>
              <a:t>30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Match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Inner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Roller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90333" y="6511238"/>
            <a:ext cx="1998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맑은 고딕"/>
                <a:cs typeface="맑은 고딕"/>
              </a:rPr>
              <a:t>＃</a:t>
            </a:r>
            <a:r>
              <a:rPr sz="1200" dirty="0">
                <a:latin typeface="Arial"/>
                <a:cs typeface="Arial"/>
              </a:rPr>
              <a:t>70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Packing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045322" y="854151"/>
            <a:ext cx="1877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(Driveline)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05" y="289305"/>
            <a:ext cx="673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Manufacturing</a:t>
            </a:r>
            <a:r>
              <a:rPr sz="3600" u="none" spc="-55" dirty="0"/>
              <a:t> </a:t>
            </a:r>
            <a:r>
              <a:rPr sz="3600" u="none" dirty="0"/>
              <a:t>Process</a:t>
            </a:r>
            <a:r>
              <a:rPr sz="3600" u="none" spc="-30" dirty="0"/>
              <a:t> </a:t>
            </a:r>
            <a:r>
              <a:rPr sz="3600" u="none" spc="-5" dirty="0"/>
              <a:t>Overview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073658"/>
            <a:ext cx="2906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Cage (Korea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HQ)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5322" y="854151"/>
            <a:ext cx="1877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(Driveline)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32586" y="2240533"/>
            <a:ext cx="2134235" cy="1075690"/>
            <a:chOff x="1132586" y="2240533"/>
            <a:chExt cx="2134235" cy="1075690"/>
          </a:xfrm>
        </p:grpSpPr>
        <p:sp>
          <p:nvSpPr>
            <p:cNvPr id="8" name="object 8"/>
            <p:cNvSpPr/>
            <p:nvPr/>
          </p:nvSpPr>
          <p:spPr>
            <a:xfrm>
              <a:off x="1145286" y="2253233"/>
              <a:ext cx="2121535" cy="1050290"/>
            </a:xfrm>
            <a:custGeom>
              <a:avLst/>
              <a:gdLst/>
              <a:ahLst/>
              <a:cxnLst/>
              <a:rect l="l" t="t" r="r" b="b"/>
              <a:pathLst>
                <a:path w="2121535" h="1050289">
                  <a:moveTo>
                    <a:pt x="2121027" y="525018"/>
                  </a:moveTo>
                  <a:lnTo>
                    <a:pt x="2110130" y="518668"/>
                  </a:lnTo>
                  <a:lnTo>
                    <a:pt x="2032381" y="473329"/>
                  </a:lnTo>
                  <a:lnTo>
                    <a:pt x="2028444" y="474345"/>
                  </a:lnTo>
                  <a:lnTo>
                    <a:pt x="2024888" y="480441"/>
                  </a:lnTo>
                  <a:lnTo>
                    <a:pt x="2025904" y="484251"/>
                  </a:lnTo>
                  <a:lnTo>
                    <a:pt x="2084882" y="518668"/>
                  </a:lnTo>
                  <a:lnTo>
                    <a:pt x="1751076" y="518668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lnTo>
                    <a:pt x="1751076" y="1050036"/>
                  </a:lnTo>
                  <a:lnTo>
                    <a:pt x="1751076" y="531368"/>
                  </a:lnTo>
                  <a:lnTo>
                    <a:pt x="2084882" y="531368"/>
                  </a:lnTo>
                  <a:lnTo>
                    <a:pt x="2025904" y="565785"/>
                  </a:lnTo>
                  <a:lnTo>
                    <a:pt x="2024888" y="569595"/>
                  </a:lnTo>
                  <a:lnTo>
                    <a:pt x="2028444" y="575691"/>
                  </a:lnTo>
                  <a:lnTo>
                    <a:pt x="2032381" y="576707"/>
                  </a:lnTo>
                  <a:lnTo>
                    <a:pt x="2110130" y="531368"/>
                  </a:lnTo>
                  <a:lnTo>
                    <a:pt x="2121027" y="52501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286" y="2253233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30" h="1050289">
                  <a:moveTo>
                    <a:pt x="0" y="1050036"/>
                  </a:moveTo>
                  <a:lnTo>
                    <a:pt x="1751076" y="1050036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45286" y="2253233"/>
            <a:ext cx="1751330" cy="1050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Tube</a:t>
            </a:r>
            <a:endParaRPr sz="11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Cutting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85997" y="2240533"/>
            <a:ext cx="2134235" cy="1075690"/>
            <a:chOff x="3285997" y="2240533"/>
            <a:chExt cx="2134235" cy="1075690"/>
          </a:xfrm>
        </p:grpSpPr>
        <p:sp>
          <p:nvSpPr>
            <p:cNvPr id="12" name="object 12"/>
            <p:cNvSpPr/>
            <p:nvPr/>
          </p:nvSpPr>
          <p:spPr>
            <a:xfrm>
              <a:off x="3298698" y="2253233"/>
              <a:ext cx="2121535" cy="1050290"/>
            </a:xfrm>
            <a:custGeom>
              <a:avLst/>
              <a:gdLst/>
              <a:ahLst/>
              <a:cxnLst/>
              <a:rect l="l" t="t" r="r" b="b"/>
              <a:pathLst>
                <a:path w="2121535" h="1050289">
                  <a:moveTo>
                    <a:pt x="2121027" y="525018"/>
                  </a:moveTo>
                  <a:lnTo>
                    <a:pt x="2110130" y="518668"/>
                  </a:lnTo>
                  <a:lnTo>
                    <a:pt x="2032381" y="473329"/>
                  </a:lnTo>
                  <a:lnTo>
                    <a:pt x="2028444" y="474345"/>
                  </a:lnTo>
                  <a:lnTo>
                    <a:pt x="2024888" y="480441"/>
                  </a:lnTo>
                  <a:lnTo>
                    <a:pt x="2025904" y="484251"/>
                  </a:lnTo>
                  <a:lnTo>
                    <a:pt x="2084882" y="518668"/>
                  </a:lnTo>
                  <a:lnTo>
                    <a:pt x="1751076" y="518668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lnTo>
                    <a:pt x="1751076" y="1050036"/>
                  </a:lnTo>
                  <a:lnTo>
                    <a:pt x="1751076" y="531368"/>
                  </a:lnTo>
                  <a:lnTo>
                    <a:pt x="2084882" y="531368"/>
                  </a:lnTo>
                  <a:lnTo>
                    <a:pt x="2025904" y="565785"/>
                  </a:lnTo>
                  <a:lnTo>
                    <a:pt x="2024888" y="569595"/>
                  </a:lnTo>
                  <a:lnTo>
                    <a:pt x="2028444" y="575691"/>
                  </a:lnTo>
                  <a:lnTo>
                    <a:pt x="2032381" y="576707"/>
                  </a:lnTo>
                  <a:lnTo>
                    <a:pt x="2110130" y="531368"/>
                  </a:lnTo>
                  <a:lnTo>
                    <a:pt x="2121027" y="52501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8697" y="2253233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29" h="1050289">
                  <a:moveTo>
                    <a:pt x="0" y="1050036"/>
                  </a:moveTo>
                  <a:lnTo>
                    <a:pt x="1751076" y="1050036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298697" y="2253233"/>
            <a:ext cx="1751330" cy="1050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Forming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40934" y="2240533"/>
            <a:ext cx="2134235" cy="1075690"/>
            <a:chOff x="5440934" y="2240533"/>
            <a:chExt cx="2134235" cy="1075690"/>
          </a:xfrm>
        </p:grpSpPr>
        <p:sp>
          <p:nvSpPr>
            <p:cNvPr id="16" name="object 16"/>
            <p:cNvSpPr/>
            <p:nvPr/>
          </p:nvSpPr>
          <p:spPr>
            <a:xfrm>
              <a:off x="5453634" y="2253233"/>
              <a:ext cx="2121535" cy="1050290"/>
            </a:xfrm>
            <a:custGeom>
              <a:avLst/>
              <a:gdLst/>
              <a:ahLst/>
              <a:cxnLst/>
              <a:rect l="l" t="t" r="r" b="b"/>
              <a:pathLst>
                <a:path w="2121534" h="1050289">
                  <a:moveTo>
                    <a:pt x="2121027" y="525018"/>
                  </a:moveTo>
                  <a:lnTo>
                    <a:pt x="2110130" y="518668"/>
                  </a:lnTo>
                  <a:lnTo>
                    <a:pt x="2032381" y="473329"/>
                  </a:lnTo>
                  <a:lnTo>
                    <a:pt x="2028444" y="474345"/>
                  </a:lnTo>
                  <a:lnTo>
                    <a:pt x="2024888" y="480441"/>
                  </a:lnTo>
                  <a:lnTo>
                    <a:pt x="2025904" y="484251"/>
                  </a:lnTo>
                  <a:lnTo>
                    <a:pt x="2084882" y="518668"/>
                  </a:lnTo>
                  <a:lnTo>
                    <a:pt x="1751076" y="518668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lnTo>
                    <a:pt x="1751076" y="1050036"/>
                  </a:lnTo>
                  <a:lnTo>
                    <a:pt x="1751076" y="531368"/>
                  </a:lnTo>
                  <a:lnTo>
                    <a:pt x="2084882" y="531368"/>
                  </a:lnTo>
                  <a:lnTo>
                    <a:pt x="2025904" y="565785"/>
                  </a:lnTo>
                  <a:lnTo>
                    <a:pt x="2024888" y="569595"/>
                  </a:lnTo>
                  <a:lnTo>
                    <a:pt x="2028444" y="575691"/>
                  </a:lnTo>
                  <a:lnTo>
                    <a:pt x="2032381" y="576707"/>
                  </a:lnTo>
                  <a:lnTo>
                    <a:pt x="2110130" y="531368"/>
                  </a:lnTo>
                  <a:lnTo>
                    <a:pt x="2121027" y="52501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53634" y="2253233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29" h="1050289">
                  <a:moveTo>
                    <a:pt x="0" y="1050036"/>
                  </a:moveTo>
                  <a:lnTo>
                    <a:pt x="1751075" y="1050036"/>
                  </a:lnTo>
                  <a:lnTo>
                    <a:pt x="1751075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53634" y="2253233"/>
            <a:ext cx="1751330" cy="1050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Turning</a:t>
            </a:r>
            <a:endParaRPr sz="11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OD/ID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67610" y="2240533"/>
            <a:ext cx="7403465" cy="1433195"/>
            <a:chOff x="1967610" y="2240533"/>
            <a:chExt cx="7403465" cy="1433195"/>
          </a:xfrm>
        </p:grpSpPr>
        <p:sp>
          <p:nvSpPr>
            <p:cNvPr id="20" name="object 20"/>
            <p:cNvSpPr/>
            <p:nvPr/>
          </p:nvSpPr>
          <p:spPr>
            <a:xfrm>
              <a:off x="1967611" y="2253233"/>
              <a:ext cx="7390765" cy="1420495"/>
            </a:xfrm>
            <a:custGeom>
              <a:avLst/>
              <a:gdLst/>
              <a:ahLst/>
              <a:cxnLst/>
              <a:rect l="l" t="t" r="r" b="b"/>
              <a:pathLst>
                <a:path w="7390765" h="1420495">
                  <a:moveTo>
                    <a:pt x="7390511" y="0"/>
                  </a:moveTo>
                  <a:lnTo>
                    <a:pt x="5639435" y="0"/>
                  </a:lnTo>
                  <a:lnTo>
                    <a:pt x="5639435" y="1050036"/>
                  </a:lnTo>
                  <a:lnTo>
                    <a:pt x="6507353" y="1050036"/>
                  </a:lnTo>
                  <a:lnTo>
                    <a:pt x="6507353" y="1244600"/>
                  </a:lnTo>
                  <a:lnTo>
                    <a:pt x="48133" y="1244600"/>
                  </a:lnTo>
                  <a:lnTo>
                    <a:pt x="45339" y="1247394"/>
                  </a:lnTo>
                  <a:lnTo>
                    <a:pt x="45339" y="1383868"/>
                  </a:lnTo>
                  <a:lnTo>
                    <a:pt x="10922" y="1324864"/>
                  </a:lnTo>
                  <a:lnTo>
                    <a:pt x="7112" y="1323848"/>
                  </a:lnTo>
                  <a:lnTo>
                    <a:pt x="1016" y="1327404"/>
                  </a:lnTo>
                  <a:lnTo>
                    <a:pt x="0" y="1331341"/>
                  </a:lnTo>
                  <a:lnTo>
                    <a:pt x="51689" y="1419987"/>
                  </a:lnTo>
                  <a:lnTo>
                    <a:pt x="59016" y="1407414"/>
                  </a:lnTo>
                  <a:lnTo>
                    <a:pt x="103378" y="1331341"/>
                  </a:lnTo>
                  <a:lnTo>
                    <a:pt x="102362" y="1327404"/>
                  </a:lnTo>
                  <a:lnTo>
                    <a:pt x="96266" y="1323848"/>
                  </a:lnTo>
                  <a:lnTo>
                    <a:pt x="92456" y="1324864"/>
                  </a:lnTo>
                  <a:lnTo>
                    <a:pt x="58039" y="1383868"/>
                  </a:lnTo>
                  <a:lnTo>
                    <a:pt x="58039" y="1257300"/>
                  </a:lnTo>
                  <a:lnTo>
                    <a:pt x="6517259" y="1257300"/>
                  </a:lnTo>
                  <a:lnTo>
                    <a:pt x="6520053" y="1254506"/>
                  </a:lnTo>
                  <a:lnTo>
                    <a:pt x="6520053" y="1244600"/>
                  </a:lnTo>
                  <a:lnTo>
                    <a:pt x="6520053" y="1050036"/>
                  </a:lnTo>
                  <a:lnTo>
                    <a:pt x="7390511" y="1050036"/>
                  </a:lnTo>
                  <a:lnTo>
                    <a:pt x="739051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07045" y="2253233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29" h="1050289">
                  <a:moveTo>
                    <a:pt x="0" y="1050036"/>
                  </a:moveTo>
                  <a:lnTo>
                    <a:pt x="1751076" y="1050036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607045" y="2253233"/>
            <a:ext cx="1751330" cy="10502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581025" marR="572770" algn="ctr">
              <a:lnSpc>
                <a:spcPct val="130000"/>
              </a:lnSpc>
              <a:spcBef>
                <a:spcPts val="459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P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un</a:t>
            </a:r>
            <a:r>
              <a:rPr sz="1100" spc="-10" dirty="0">
                <a:solidFill>
                  <a:srgbClr val="FFFFFF"/>
                </a:solidFill>
                <a:latin typeface="맑은 고딕"/>
                <a:cs typeface="맑은 고딕"/>
              </a:rPr>
              <a:t>c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hing  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OR</a:t>
            </a:r>
            <a:endParaRPr sz="1100">
              <a:latin typeface="맑은 고딕"/>
              <a:cs typeface="맑은 고딕"/>
            </a:endParaRPr>
          </a:p>
          <a:p>
            <a:pPr marL="450215" marR="441959" algn="ctr">
              <a:lnSpc>
                <a:spcPct val="129099"/>
              </a:lnSpc>
              <a:spcBef>
                <a:spcPts val="15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Fi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n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e</a:t>
            </a:r>
            <a:r>
              <a:rPr sz="1100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Blanki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ng  windows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132586" y="3694429"/>
            <a:ext cx="2134235" cy="1075690"/>
            <a:chOff x="1132586" y="3694429"/>
            <a:chExt cx="2134235" cy="1075690"/>
          </a:xfrm>
        </p:grpSpPr>
        <p:sp>
          <p:nvSpPr>
            <p:cNvPr id="24" name="object 24"/>
            <p:cNvSpPr/>
            <p:nvPr/>
          </p:nvSpPr>
          <p:spPr>
            <a:xfrm>
              <a:off x="1145286" y="3707129"/>
              <a:ext cx="2121535" cy="1050290"/>
            </a:xfrm>
            <a:custGeom>
              <a:avLst/>
              <a:gdLst/>
              <a:ahLst/>
              <a:cxnLst/>
              <a:rect l="l" t="t" r="r" b="b"/>
              <a:pathLst>
                <a:path w="2121535" h="1050289">
                  <a:moveTo>
                    <a:pt x="2121027" y="523494"/>
                  </a:moveTo>
                  <a:lnTo>
                    <a:pt x="2110130" y="517144"/>
                  </a:lnTo>
                  <a:lnTo>
                    <a:pt x="2032381" y="471805"/>
                  </a:lnTo>
                  <a:lnTo>
                    <a:pt x="2028444" y="472821"/>
                  </a:lnTo>
                  <a:lnTo>
                    <a:pt x="2024888" y="478917"/>
                  </a:lnTo>
                  <a:lnTo>
                    <a:pt x="2025904" y="482727"/>
                  </a:lnTo>
                  <a:lnTo>
                    <a:pt x="2084882" y="517144"/>
                  </a:lnTo>
                  <a:lnTo>
                    <a:pt x="1751076" y="517144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lnTo>
                    <a:pt x="1751076" y="1050036"/>
                  </a:lnTo>
                  <a:lnTo>
                    <a:pt x="1751076" y="529844"/>
                  </a:lnTo>
                  <a:lnTo>
                    <a:pt x="2084882" y="529844"/>
                  </a:lnTo>
                  <a:lnTo>
                    <a:pt x="2025904" y="564261"/>
                  </a:lnTo>
                  <a:lnTo>
                    <a:pt x="2024888" y="568071"/>
                  </a:lnTo>
                  <a:lnTo>
                    <a:pt x="2028444" y="574167"/>
                  </a:lnTo>
                  <a:lnTo>
                    <a:pt x="2032381" y="575183"/>
                  </a:lnTo>
                  <a:lnTo>
                    <a:pt x="2110130" y="529844"/>
                  </a:lnTo>
                  <a:lnTo>
                    <a:pt x="2121027" y="523494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5286" y="3707129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30" h="1050289">
                  <a:moveTo>
                    <a:pt x="0" y="1050036"/>
                  </a:moveTo>
                  <a:lnTo>
                    <a:pt x="1751076" y="1050036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45286" y="3707129"/>
            <a:ext cx="1751330" cy="105029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555625" marR="551180" algn="ctr">
              <a:lnSpc>
                <a:spcPct val="130000"/>
              </a:lnSpc>
              <a:spcBef>
                <a:spcPts val="464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B</a:t>
            </a:r>
            <a:r>
              <a:rPr sz="1100" spc="5" dirty="0">
                <a:solidFill>
                  <a:srgbClr val="FFFFFF"/>
                </a:solidFill>
                <a:latin typeface="맑은 고딕"/>
                <a:cs typeface="맑은 고딕"/>
              </a:rPr>
              <a:t>r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oa</a:t>
            </a:r>
            <a:r>
              <a:rPr sz="1100" spc="-10" dirty="0">
                <a:solidFill>
                  <a:srgbClr val="FFFFFF"/>
                </a:solidFill>
                <a:latin typeface="맑은 고딕"/>
                <a:cs typeface="맑은 고딕"/>
              </a:rPr>
              <a:t>c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hing  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OR</a:t>
            </a:r>
            <a:endParaRPr sz="1100">
              <a:latin typeface="맑은 고딕"/>
              <a:cs typeface="맑은 고딕"/>
            </a:endParaRPr>
          </a:p>
          <a:p>
            <a:pPr marL="509905" marR="504190" algn="ctr">
              <a:lnSpc>
                <a:spcPct val="129099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Soft</a:t>
            </a:r>
            <a:r>
              <a:rPr sz="1100" spc="-1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milling </a:t>
            </a:r>
            <a:r>
              <a:rPr sz="1100" spc="-3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windows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285997" y="3694429"/>
            <a:ext cx="2134235" cy="1075690"/>
            <a:chOff x="3285997" y="3694429"/>
            <a:chExt cx="2134235" cy="1075690"/>
          </a:xfrm>
        </p:grpSpPr>
        <p:sp>
          <p:nvSpPr>
            <p:cNvPr id="28" name="object 28"/>
            <p:cNvSpPr/>
            <p:nvPr/>
          </p:nvSpPr>
          <p:spPr>
            <a:xfrm>
              <a:off x="3298698" y="3707129"/>
              <a:ext cx="2121535" cy="1050290"/>
            </a:xfrm>
            <a:custGeom>
              <a:avLst/>
              <a:gdLst/>
              <a:ahLst/>
              <a:cxnLst/>
              <a:rect l="l" t="t" r="r" b="b"/>
              <a:pathLst>
                <a:path w="2121535" h="1050289">
                  <a:moveTo>
                    <a:pt x="2121027" y="523494"/>
                  </a:moveTo>
                  <a:lnTo>
                    <a:pt x="2110130" y="517144"/>
                  </a:lnTo>
                  <a:lnTo>
                    <a:pt x="2032381" y="471805"/>
                  </a:lnTo>
                  <a:lnTo>
                    <a:pt x="2028444" y="472821"/>
                  </a:lnTo>
                  <a:lnTo>
                    <a:pt x="2024888" y="478917"/>
                  </a:lnTo>
                  <a:lnTo>
                    <a:pt x="2025904" y="482727"/>
                  </a:lnTo>
                  <a:lnTo>
                    <a:pt x="2084882" y="517144"/>
                  </a:lnTo>
                  <a:lnTo>
                    <a:pt x="1751076" y="517144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lnTo>
                    <a:pt x="1751076" y="1050036"/>
                  </a:lnTo>
                  <a:lnTo>
                    <a:pt x="1751076" y="529844"/>
                  </a:lnTo>
                  <a:lnTo>
                    <a:pt x="2084882" y="529844"/>
                  </a:lnTo>
                  <a:lnTo>
                    <a:pt x="2025904" y="564261"/>
                  </a:lnTo>
                  <a:lnTo>
                    <a:pt x="2024888" y="568071"/>
                  </a:lnTo>
                  <a:lnTo>
                    <a:pt x="2028444" y="574167"/>
                  </a:lnTo>
                  <a:lnTo>
                    <a:pt x="2032381" y="575183"/>
                  </a:lnTo>
                  <a:lnTo>
                    <a:pt x="2110130" y="529844"/>
                  </a:lnTo>
                  <a:lnTo>
                    <a:pt x="2121027" y="523494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8697" y="3707129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29" h="1050289">
                  <a:moveTo>
                    <a:pt x="0" y="1050036"/>
                  </a:moveTo>
                  <a:lnTo>
                    <a:pt x="1751076" y="1050036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298697" y="3707129"/>
            <a:ext cx="1751330" cy="1050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Times New Roman"/>
              <a:cs typeface="Times New Roman"/>
            </a:endParaRPr>
          </a:p>
          <a:p>
            <a:pPr marL="512445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Carburizing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440934" y="3694429"/>
            <a:ext cx="2134235" cy="1075690"/>
            <a:chOff x="5440934" y="3694429"/>
            <a:chExt cx="2134235" cy="1075690"/>
          </a:xfrm>
        </p:grpSpPr>
        <p:sp>
          <p:nvSpPr>
            <p:cNvPr id="32" name="object 32"/>
            <p:cNvSpPr/>
            <p:nvPr/>
          </p:nvSpPr>
          <p:spPr>
            <a:xfrm>
              <a:off x="5453634" y="3707129"/>
              <a:ext cx="2121535" cy="1050290"/>
            </a:xfrm>
            <a:custGeom>
              <a:avLst/>
              <a:gdLst/>
              <a:ahLst/>
              <a:cxnLst/>
              <a:rect l="l" t="t" r="r" b="b"/>
              <a:pathLst>
                <a:path w="2121534" h="1050289">
                  <a:moveTo>
                    <a:pt x="2121027" y="523494"/>
                  </a:moveTo>
                  <a:lnTo>
                    <a:pt x="2110130" y="517144"/>
                  </a:lnTo>
                  <a:lnTo>
                    <a:pt x="2032381" y="471805"/>
                  </a:lnTo>
                  <a:lnTo>
                    <a:pt x="2028444" y="472821"/>
                  </a:lnTo>
                  <a:lnTo>
                    <a:pt x="2024888" y="478917"/>
                  </a:lnTo>
                  <a:lnTo>
                    <a:pt x="2025904" y="482727"/>
                  </a:lnTo>
                  <a:lnTo>
                    <a:pt x="2084882" y="517144"/>
                  </a:lnTo>
                  <a:lnTo>
                    <a:pt x="1751076" y="517144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lnTo>
                    <a:pt x="1751076" y="1050036"/>
                  </a:lnTo>
                  <a:lnTo>
                    <a:pt x="1751076" y="529844"/>
                  </a:lnTo>
                  <a:lnTo>
                    <a:pt x="2084882" y="529844"/>
                  </a:lnTo>
                  <a:lnTo>
                    <a:pt x="2025904" y="564261"/>
                  </a:lnTo>
                  <a:lnTo>
                    <a:pt x="2024888" y="568071"/>
                  </a:lnTo>
                  <a:lnTo>
                    <a:pt x="2028444" y="574167"/>
                  </a:lnTo>
                  <a:lnTo>
                    <a:pt x="2032381" y="575183"/>
                  </a:lnTo>
                  <a:lnTo>
                    <a:pt x="2110130" y="529844"/>
                  </a:lnTo>
                  <a:lnTo>
                    <a:pt x="2121027" y="523494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53634" y="3707129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29" h="1050289">
                  <a:moveTo>
                    <a:pt x="0" y="1050036"/>
                  </a:moveTo>
                  <a:lnTo>
                    <a:pt x="1751075" y="1050036"/>
                  </a:lnTo>
                  <a:lnTo>
                    <a:pt x="1751075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453634" y="3707129"/>
            <a:ext cx="1751330" cy="10502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600075" marR="593725" algn="ctr">
              <a:lnSpc>
                <a:spcPct val="130000"/>
              </a:lnSpc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G</a:t>
            </a:r>
            <a:r>
              <a:rPr sz="1100" spc="5" dirty="0">
                <a:solidFill>
                  <a:srgbClr val="FFFFFF"/>
                </a:solidFill>
                <a:latin typeface="맑은 고딕"/>
                <a:cs typeface="맑은 고딕"/>
              </a:rPr>
              <a:t>r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i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맑은 고딕"/>
                <a:cs typeface="맑은 고딕"/>
              </a:rPr>
              <a:t>d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i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ng  OD/ID</a:t>
            </a:r>
            <a:endParaRPr sz="1100">
              <a:latin typeface="맑은 고딕"/>
              <a:cs typeface="맑은 고딕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967610" y="3694429"/>
            <a:ext cx="7403465" cy="1433195"/>
            <a:chOff x="1967610" y="3694429"/>
            <a:chExt cx="7403465" cy="1433195"/>
          </a:xfrm>
        </p:grpSpPr>
        <p:sp>
          <p:nvSpPr>
            <p:cNvPr id="36" name="object 36"/>
            <p:cNvSpPr/>
            <p:nvPr/>
          </p:nvSpPr>
          <p:spPr>
            <a:xfrm>
              <a:off x="1967611" y="3707129"/>
              <a:ext cx="7390765" cy="1420495"/>
            </a:xfrm>
            <a:custGeom>
              <a:avLst/>
              <a:gdLst/>
              <a:ahLst/>
              <a:cxnLst/>
              <a:rect l="l" t="t" r="r" b="b"/>
              <a:pathLst>
                <a:path w="7390765" h="1420495">
                  <a:moveTo>
                    <a:pt x="7390511" y="0"/>
                  </a:moveTo>
                  <a:lnTo>
                    <a:pt x="5639435" y="0"/>
                  </a:lnTo>
                  <a:lnTo>
                    <a:pt x="5639435" y="1050036"/>
                  </a:lnTo>
                  <a:lnTo>
                    <a:pt x="6507353" y="1050036"/>
                  </a:lnTo>
                  <a:lnTo>
                    <a:pt x="6507353" y="1244600"/>
                  </a:lnTo>
                  <a:lnTo>
                    <a:pt x="48133" y="1244600"/>
                  </a:lnTo>
                  <a:lnTo>
                    <a:pt x="45339" y="1247394"/>
                  </a:lnTo>
                  <a:lnTo>
                    <a:pt x="45339" y="1383868"/>
                  </a:lnTo>
                  <a:lnTo>
                    <a:pt x="10922" y="1324864"/>
                  </a:lnTo>
                  <a:lnTo>
                    <a:pt x="7112" y="1323848"/>
                  </a:lnTo>
                  <a:lnTo>
                    <a:pt x="1016" y="1327404"/>
                  </a:lnTo>
                  <a:lnTo>
                    <a:pt x="0" y="1331341"/>
                  </a:lnTo>
                  <a:lnTo>
                    <a:pt x="51689" y="1419987"/>
                  </a:lnTo>
                  <a:lnTo>
                    <a:pt x="59016" y="1407414"/>
                  </a:lnTo>
                  <a:lnTo>
                    <a:pt x="103378" y="1331341"/>
                  </a:lnTo>
                  <a:lnTo>
                    <a:pt x="102362" y="1327404"/>
                  </a:lnTo>
                  <a:lnTo>
                    <a:pt x="96266" y="1323848"/>
                  </a:lnTo>
                  <a:lnTo>
                    <a:pt x="92456" y="1324864"/>
                  </a:lnTo>
                  <a:lnTo>
                    <a:pt x="58039" y="1383868"/>
                  </a:lnTo>
                  <a:lnTo>
                    <a:pt x="58039" y="1257300"/>
                  </a:lnTo>
                  <a:lnTo>
                    <a:pt x="6517259" y="1257300"/>
                  </a:lnTo>
                  <a:lnTo>
                    <a:pt x="6520053" y="1254506"/>
                  </a:lnTo>
                  <a:lnTo>
                    <a:pt x="6520053" y="1244600"/>
                  </a:lnTo>
                  <a:lnTo>
                    <a:pt x="6520053" y="1050036"/>
                  </a:lnTo>
                  <a:lnTo>
                    <a:pt x="7390511" y="1050036"/>
                  </a:lnTo>
                  <a:lnTo>
                    <a:pt x="739051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07045" y="3707129"/>
              <a:ext cx="1751330" cy="1050290"/>
            </a:xfrm>
            <a:custGeom>
              <a:avLst/>
              <a:gdLst/>
              <a:ahLst/>
              <a:cxnLst/>
              <a:rect l="l" t="t" r="r" b="b"/>
              <a:pathLst>
                <a:path w="1751329" h="1050289">
                  <a:moveTo>
                    <a:pt x="0" y="1050036"/>
                  </a:moveTo>
                  <a:lnTo>
                    <a:pt x="1751076" y="1050036"/>
                  </a:lnTo>
                  <a:lnTo>
                    <a:pt x="1751076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607045" y="3707129"/>
            <a:ext cx="1751330" cy="105029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601345" marR="592455" algn="ctr">
              <a:lnSpc>
                <a:spcPct val="130000"/>
              </a:lnSpc>
              <a:spcBef>
                <a:spcPts val="464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G</a:t>
            </a:r>
            <a:r>
              <a:rPr sz="1100" spc="5" dirty="0">
                <a:solidFill>
                  <a:srgbClr val="FFFFFF"/>
                </a:solidFill>
                <a:latin typeface="맑은 고딕"/>
                <a:cs typeface="맑은 고딕"/>
              </a:rPr>
              <a:t>r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i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맑은 고딕"/>
                <a:cs typeface="맑은 고딕"/>
              </a:rPr>
              <a:t>d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i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ng  OR</a:t>
            </a:r>
            <a:endParaRPr sz="1100">
              <a:latin typeface="맑은 고딕"/>
              <a:cs typeface="맑은 고딕"/>
            </a:endParaRPr>
          </a:p>
          <a:p>
            <a:pPr marL="482600" marR="475615" algn="ctr">
              <a:lnSpc>
                <a:spcPct val="129099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Hard</a:t>
            </a:r>
            <a:r>
              <a:rPr sz="1100" spc="-1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100" dirty="0">
                <a:solidFill>
                  <a:srgbClr val="FFFFFF"/>
                </a:solidFill>
                <a:latin typeface="맑은 고딕"/>
                <a:cs typeface="맑은 고딕"/>
              </a:rPr>
              <a:t>milling </a:t>
            </a:r>
            <a:r>
              <a:rPr sz="1100" spc="-3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windows</a:t>
            </a:r>
            <a:endParaRPr sz="1100">
              <a:latin typeface="맑은 고딕"/>
              <a:cs typeface="맑은 고딕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45286" y="5159502"/>
            <a:ext cx="1751330" cy="1051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맑은 고딕"/>
                <a:cs typeface="맑은 고딕"/>
              </a:rPr>
              <a:t>Polishing</a:t>
            </a:r>
            <a:endParaRPr sz="11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05" y="289305"/>
            <a:ext cx="673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Manufacturing</a:t>
            </a:r>
            <a:r>
              <a:rPr sz="3600" u="none" spc="-55" dirty="0"/>
              <a:t> </a:t>
            </a:r>
            <a:r>
              <a:rPr sz="3600" u="none" dirty="0"/>
              <a:t>Process</a:t>
            </a:r>
            <a:r>
              <a:rPr sz="3600" u="none" spc="-30" dirty="0"/>
              <a:t> </a:t>
            </a:r>
            <a:r>
              <a:rPr sz="3600" u="none" spc="-5" dirty="0"/>
              <a:t>Overview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0240" y="1073658"/>
            <a:ext cx="3668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Inner Race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(Korea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HQ)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5322" y="854151"/>
            <a:ext cx="1877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(Driveline)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666" y="3245357"/>
            <a:ext cx="1362710" cy="1252855"/>
          </a:xfrm>
          <a:custGeom>
            <a:avLst/>
            <a:gdLst/>
            <a:ahLst/>
            <a:cxnLst/>
            <a:rect l="l" t="t" r="r" b="b"/>
            <a:pathLst>
              <a:path w="1362710" h="1252854">
                <a:moveTo>
                  <a:pt x="1237234" y="0"/>
                </a:moveTo>
                <a:lnTo>
                  <a:pt x="125272" y="0"/>
                </a:lnTo>
                <a:lnTo>
                  <a:pt x="76509" y="9850"/>
                </a:lnTo>
                <a:lnTo>
                  <a:pt x="36690" y="36702"/>
                </a:lnTo>
                <a:lnTo>
                  <a:pt x="9844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44" y="1176218"/>
                </a:lnTo>
                <a:lnTo>
                  <a:pt x="36690" y="1216025"/>
                </a:lnTo>
                <a:lnTo>
                  <a:pt x="76509" y="1242877"/>
                </a:lnTo>
                <a:lnTo>
                  <a:pt x="125272" y="1252727"/>
                </a:lnTo>
                <a:lnTo>
                  <a:pt x="1237234" y="1252727"/>
                </a:lnTo>
                <a:lnTo>
                  <a:pt x="1285946" y="1242877"/>
                </a:lnTo>
                <a:lnTo>
                  <a:pt x="1325753" y="1216024"/>
                </a:lnTo>
                <a:lnTo>
                  <a:pt x="1352605" y="1176218"/>
                </a:lnTo>
                <a:lnTo>
                  <a:pt x="1362456" y="1127505"/>
                </a:lnTo>
                <a:lnTo>
                  <a:pt x="1362456" y="125221"/>
                </a:lnTo>
                <a:lnTo>
                  <a:pt x="1352605" y="76509"/>
                </a:lnTo>
                <a:lnTo>
                  <a:pt x="1325753" y="36702"/>
                </a:lnTo>
                <a:lnTo>
                  <a:pt x="1285946" y="9850"/>
                </a:lnTo>
                <a:lnTo>
                  <a:pt x="1237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59281" y="3475867"/>
            <a:ext cx="756920" cy="6972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700" spc="-155" dirty="0">
                <a:solidFill>
                  <a:srgbClr val="FFFFFF"/>
                </a:solidFill>
                <a:latin typeface="맑은 고딕"/>
                <a:cs typeface="맑은 고딕"/>
              </a:rPr>
              <a:t>T</a:t>
            </a: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u</a:t>
            </a:r>
            <a:r>
              <a:rPr sz="1700" spc="-10" dirty="0">
                <a:solidFill>
                  <a:srgbClr val="FFFFFF"/>
                </a:solidFill>
                <a:latin typeface="맑은 고딕"/>
                <a:cs typeface="맑은 고딕"/>
              </a:rPr>
              <a:t>r</a:t>
            </a: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ning</a:t>
            </a:r>
            <a:endParaRPr sz="1700">
              <a:latin typeface="맑은 고딕"/>
              <a:cs typeface="맑은 고딕"/>
            </a:endParaRPr>
          </a:p>
          <a:p>
            <a:pPr marL="66040">
              <a:lnSpc>
                <a:spcPct val="100000"/>
              </a:lnSpc>
              <a:spcBef>
                <a:spcPts val="600"/>
              </a:spcBef>
            </a:pP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OD/ID</a:t>
            </a:r>
            <a:endParaRPr sz="1700">
              <a:latin typeface="맑은 고딕"/>
              <a:cs typeface="맑은 고딕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53995" y="3701796"/>
            <a:ext cx="288290" cy="338455"/>
          </a:xfrm>
          <a:custGeom>
            <a:avLst/>
            <a:gdLst/>
            <a:ahLst/>
            <a:cxnLst/>
            <a:rect l="l" t="t" r="r" b="b"/>
            <a:pathLst>
              <a:path w="288289" h="338454">
                <a:moveTo>
                  <a:pt x="144018" y="0"/>
                </a:moveTo>
                <a:lnTo>
                  <a:pt x="144018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018" y="270637"/>
                </a:lnTo>
                <a:lnTo>
                  <a:pt x="144018" y="338327"/>
                </a:lnTo>
                <a:lnTo>
                  <a:pt x="288036" y="169163"/>
                </a:lnTo>
                <a:lnTo>
                  <a:pt x="144018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3189" y="3245357"/>
            <a:ext cx="1362710" cy="1252855"/>
          </a:xfrm>
          <a:custGeom>
            <a:avLst/>
            <a:gdLst/>
            <a:ahLst/>
            <a:cxnLst/>
            <a:rect l="l" t="t" r="r" b="b"/>
            <a:pathLst>
              <a:path w="1362710" h="1252854">
                <a:moveTo>
                  <a:pt x="1237234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7234" y="1252727"/>
                </a:lnTo>
                <a:lnTo>
                  <a:pt x="1285946" y="1242877"/>
                </a:lnTo>
                <a:lnTo>
                  <a:pt x="1325753" y="1216024"/>
                </a:lnTo>
                <a:lnTo>
                  <a:pt x="1352605" y="1176218"/>
                </a:lnTo>
                <a:lnTo>
                  <a:pt x="1362456" y="1127505"/>
                </a:lnTo>
                <a:lnTo>
                  <a:pt x="1362456" y="125221"/>
                </a:lnTo>
                <a:lnTo>
                  <a:pt x="1352605" y="76509"/>
                </a:lnTo>
                <a:lnTo>
                  <a:pt x="1325752" y="36702"/>
                </a:lnTo>
                <a:lnTo>
                  <a:pt x="1285946" y="9850"/>
                </a:lnTo>
                <a:lnTo>
                  <a:pt x="1237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844800" y="3309115"/>
            <a:ext cx="1000760" cy="10331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29800"/>
              </a:lnSpc>
              <a:spcBef>
                <a:spcPts val="85"/>
              </a:spcBef>
            </a:pP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B</a:t>
            </a:r>
            <a:r>
              <a:rPr sz="1700" spc="-25" dirty="0">
                <a:solidFill>
                  <a:srgbClr val="FFFFFF"/>
                </a:solidFill>
                <a:latin typeface="맑은 고딕"/>
                <a:cs typeface="맑은 고딕"/>
              </a:rPr>
              <a:t>ro</a:t>
            </a:r>
            <a:r>
              <a:rPr sz="1700" dirty="0">
                <a:solidFill>
                  <a:srgbClr val="FFFFFF"/>
                </a:solidFill>
                <a:latin typeface="맑은 고딕"/>
                <a:cs typeface="맑은 고딕"/>
              </a:rPr>
              <a:t>aching  </a:t>
            </a: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Internal </a:t>
            </a:r>
            <a:r>
              <a:rPr sz="17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Spline</a:t>
            </a:r>
            <a:endParaRPr sz="1700">
              <a:latin typeface="맑은 고딕"/>
              <a:cs typeface="맑은 고딕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60520" y="3701796"/>
            <a:ext cx="289560" cy="338455"/>
          </a:xfrm>
          <a:custGeom>
            <a:avLst/>
            <a:gdLst/>
            <a:ahLst/>
            <a:cxnLst/>
            <a:rect l="l" t="t" r="r" b="b"/>
            <a:pathLst>
              <a:path w="289560" h="338454">
                <a:moveTo>
                  <a:pt x="144779" y="0"/>
                </a:moveTo>
                <a:lnTo>
                  <a:pt x="144779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779" y="270637"/>
                </a:lnTo>
                <a:lnTo>
                  <a:pt x="144779" y="338327"/>
                </a:lnTo>
                <a:lnTo>
                  <a:pt x="289559" y="169163"/>
                </a:lnTo>
                <a:lnTo>
                  <a:pt x="144779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1238" y="3245357"/>
            <a:ext cx="1361440" cy="1252855"/>
          </a:xfrm>
          <a:custGeom>
            <a:avLst/>
            <a:gdLst/>
            <a:ahLst/>
            <a:cxnLst/>
            <a:rect l="l" t="t" r="r" b="b"/>
            <a:pathLst>
              <a:path w="1361439" h="1252854">
                <a:moveTo>
                  <a:pt x="1235710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5710" y="1252727"/>
                </a:lnTo>
                <a:lnTo>
                  <a:pt x="1284422" y="1242877"/>
                </a:lnTo>
                <a:lnTo>
                  <a:pt x="1324229" y="1216024"/>
                </a:lnTo>
                <a:lnTo>
                  <a:pt x="1351081" y="1176218"/>
                </a:lnTo>
                <a:lnTo>
                  <a:pt x="1360932" y="1127505"/>
                </a:lnTo>
                <a:lnTo>
                  <a:pt x="1360932" y="125221"/>
                </a:lnTo>
                <a:lnTo>
                  <a:pt x="1351081" y="76509"/>
                </a:lnTo>
                <a:lnTo>
                  <a:pt x="1324228" y="36702"/>
                </a:lnTo>
                <a:lnTo>
                  <a:pt x="1284422" y="9850"/>
                </a:lnTo>
                <a:lnTo>
                  <a:pt x="123571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79060" y="3720464"/>
            <a:ext cx="114490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Carburizing</a:t>
            </a:r>
            <a:endParaRPr sz="1700">
              <a:latin typeface="맑은 고딕"/>
              <a:cs typeface="맑은 고딕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68567" y="3701796"/>
            <a:ext cx="288290" cy="338455"/>
          </a:xfrm>
          <a:custGeom>
            <a:avLst/>
            <a:gdLst/>
            <a:ahLst/>
            <a:cxnLst/>
            <a:rect l="l" t="t" r="r" b="b"/>
            <a:pathLst>
              <a:path w="288289" h="338454">
                <a:moveTo>
                  <a:pt x="144018" y="0"/>
                </a:moveTo>
                <a:lnTo>
                  <a:pt x="144018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018" y="270637"/>
                </a:lnTo>
                <a:lnTo>
                  <a:pt x="144018" y="338327"/>
                </a:lnTo>
                <a:lnTo>
                  <a:pt x="288036" y="169163"/>
                </a:lnTo>
                <a:lnTo>
                  <a:pt x="144018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77761" y="3245357"/>
            <a:ext cx="1362710" cy="1252855"/>
          </a:xfrm>
          <a:custGeom>
            <a:avLst/>
            <a:gdLst/>
            <a:ahLst/>
            <a:cxnLst/>
            <a:rect l="l" t="t" r="r" b="b"/>
            <a:pathLst>
              <a:path w="1362709" h="1252854">
                <a:moveTo>
                  <a:pt x="1237234" y="0"/>
                </a:moveTo>
                <a:lnTo>
                  <a:pt x="125221" y="0"/>
                </a:lnTo>
                <a:lnTo>
                  <a:pt x="76509" y="9850"/>
                </a:lnTo>
                <a:lnTo>
                  <a:pt x="36703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1" y="1252727"/>
                </a:lnTo>
                <a:lnTo>
                  <a:pt x="1237234" y="1252727"/>
                </a:lnTo>
                <a:lnTo>
                  <a:pt x="1285946" y="1242877"/>
                </a:lnTo>
                <a:lnTo>
                  <a:pt x="1325753" y="1216024"/>
                </a:lnTo>
                <a:lnTo>
                  <a:pt x="1352605" y="1176218"/>
                </a:lnTo>
                <a:lnTo>
                  <a:pt x="1362456" y="1127505"/>
                </a:lnTo>
                <a:lnTo>
                  <a:pt x="1362456" y="125221"/>
                </a:lnTo>
                <a:lnTo>
                  <a:pt x="1352605" y="76509"/>
                </a:lnTo>
                <a:lnTo>
                  <a:pt x="1325752" y="36702"/>
                </a:lnTo>
                <a:lnTo>
                  <a:pt x="1285946" y="9850"/>
                </a:lnTo>
                <a:lnTo>
                  <a:pt x="1237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24015" y="3475867"/>
            <a:ext cx="871219" cy="6972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Grinding</a:t>
            </a:r>
            <a:endParaRPr sz="17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700" dirty="0">
                <a:solidFill>
                  <a:srgbClr val="FFFFFF"/>
                </a:solidFill>
                <a:latin typeface="맑은 고딕"/>
                <a:cs typeface="맑은 고딕"/>
              </a:rPr>
              <a:t>OD</a:t>
            </a:r>
            <a:endParaRPr sz="1700">
              <a:latin typeface="맑은 고딕"/>
              <a:cs typeface="맑은 고딕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75092" y="3701796"/>
            <a:ext cx="289560" cy="338455"/>
          </a:xfrm>
          <a:custGeom>
            <a:avLst/>
            <a:gdLst/>
            <a:ahLst/>
            <a:cxnLst/>
            <a:rect l="l" t="t" r="r" b="b"/>
            <a:pathLst>
              <a:path w="289559" h="338454">
                <a:moveTo>
                  <a:pt x="144779" y="0"/>
                </a:moveTo>
                <a:lnTo>
                  <a:pt x="144779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779" y="270637"/>
                </a:lnTo>
                <a:lnTo>
                  <a:pt x="144779" y="338327"/>
                </a:lnTo>
                <a:lnTo>
                  <a:pt x="289559" y="169163"/>
                </a:lnTo>
                <a:lnTo>
                  <a:pt x="144779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5809" y="3245357"/>
            <a:ext cx="1361440" cy="1252855"/>
          </a:xfrm>
          <a:custGeom>
            <a:avLst/>
            <a:gdLst/>
            <a:ahLst/>
            <a:cxnLst/>
            <a:rect l="l" t="t" r="r" b="b"/>
            <a:pathLst>
              <a:path w="1361440" h="1252854">
                <a:moveTo>
                  <a:pt x="1235710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5710" y="1252727"/>
                </a:lnTo>
                <a:lnTo>
                  <a:pt x="1284422" y="1242877"/>
                </a:lnTo>
                <a:lnTo>
                  <a:pt x="1324229" y="1216024"/>
                </a:lnTo>
                <a:lnTo>
                  <a:pt x="1351081" y="1176218"/>
                </a:lnTo>
                <a:lnTo>
                  <a:pt x="1360932" y="1127505"/>
                </a:lnTo>
                <a:lnTo>
                  <a:pt x="1360932" y="125221"/>
                </a:lnTo>
                <a:lnTo>
                  <a:pt x="1351081" y="76509"/>
                </a:lnTo>
                <a:lnTo>
                  <a:pt x="1324228" y="36702"/>
                </a:lnTo>
                <a:lnTo>
                  <a:pt x="1284422" y="9850"/>
                </a:lnTo>
                <a:lnTo>
                  <a:pt x="123571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31428" y="3475867"/>
            <a:ext cx="871219" cy="6972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700" spc="-5" dirty="0">
                <a:solidFill>
                  <a:srgbClr val="FFFFFF"/>
                </a:solidFill>
                <a:latin typeface="맑은 고딕"/>
                <a:cs typeface="맑은 고딕"/>
              </a:rPr>
              <a:t>Grinding</a:t>
            </a:r>
            <a:endParaRPr sz="1700">
              <a:latin typeface="맑은 고딕"/>
              <a:cs typeface="맑은 고딕"/>
            </a:endParaRPr>
          </a:p>
          <a:p>
            <a:pPr marL="139065">
              <a:lnSpc>
                <a:spcPct val="100000"/>
              </a:lnSpc>
              <a:spcBef>
                <a:spcPts val="600"/>
              </a:spcBef>
            </a:pPr>
            <a:r>
              <a:rPr sz="1700" spc="-25" dirty="0">
                <a:solidFill>
                  <a:srgbClr val="FFFFFF"/>
                </a:solidFill>
                <a:latin typeface="맑은 고딕"/>
                <a:cs typeface="맑은 고딕"/>
              </a:rPr>
              <a:t>Tracks</a:t>
            </a:r>
            <a:endParaRPr sz="17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20508" y="287781"/>
            <a:ext cx="2874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Sales</a:t>
            </a:r>
            <a:r>
              <a:rPr u="none" spc="-80" dirty="0"/>
              <a:t> </a:t>
            </a:r>
            <a:r>
              <a:rPr u="none" spc="-5" dirty="0"/>
              <a:t>Figure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xmlns="" id="{9F014E63-9863-5803-DFA8-29E8BC9E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1199768"/>
            <a:ext cx="83915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1045463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524"/>
                </a:lnTo>
              </a:path>
            </a:pathLst>
          </a:custGeom>
          <a:ln w="1587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7372" y="358851"/>
            <a:ext cx="20561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Conte</a:t>
            </a:r>
            <a:r>
              <a:rPr u="none" spc="-20" dirty="0"/>
              <a:t>n</a:t>
            </a:r>
            <a:r>
              <a:rPr u="none" spc="-5" dirty="0"/>
              <a:t>ts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324" y="190500"/>
            <a:ext cx="2766060" cy="452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79370" y="1287907"/>
            <a:ext cx="4449445" cy="466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Management</a:t>
            </a:r>
            <a:endParaRPr sz="24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Philosophy</a:t>
            </a:r>
            <a:endParaRPr sz="20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Management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Roadmap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"/>
            </a:pPr>
            <a:endParaRPr sz="310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Company Overview</a:t>
            </a:r>
            <a:endParaRPr sz="24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History</a:t>
            </a:r>
            <a:endParaRPr sz="20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Products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Introduction</a:t>
            </a:r>
            <a:endParaRPr sz="20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Manufacturing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Process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Overview</a:t>
            </a:r>
            <a:endParaRPr sz="2000">
              <a:latin typeface="Arial"/>
              <a:cs typeface="Arial"/>
            </a:endParaRPr>
          </a:p>
          <a:p>
            <a:pPr marL="697230" lvl="1" indent="-22860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697230" algn="l"/>
              </a:tabLst>
            </a:pPr>
            <a:r>
              <a:rPr sz="2000" dirty="0">
                <a:latin typeface="Arial"/>
                <a:cs typeface="Arial"/>
              </a:rPr>
              <a:t>Annual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Production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Capacity</a:t>
            </a:r>
            <a:endParaRPr sz="20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Sales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Figure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FF0000"/>
              </a:buClr>
              <a:buFont typeface="Wingdings"/>
              <a:buChar char=""/>
            </a:pPr>
            <a:endParaRPr sz="235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Global Operation</a:t>
            </a:r>
            <a:endParaRPr sz="24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dirty="0">
                <a:latin typeface="Arial"/>
                <a:cs typeface="Arial"/>
              </a:rPr>
              <a:t>Korea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(HQ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/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Daegu)</a:t>
            </a:r>
            <a:endParaRPr sz="2000">
              <a:latin typeface="Arial"/>
              <a:cs typeface="Arial"/>
            </a:endParaRPr>
          </a:p>
          <a:p>
            <a:pPr marL="710565" lvl="1" indent="-242570">
              <a:lnSpc>
                <a:spcPct val="100000"/>
              </a:lnSpc>
              <a:buClr>
                <a:srgbClr val="FF0000"/>
              </a:buClr>
              <a:buSzPct val="85000"/>
              <a:buFont typeface="Wingdings"/>
              <a:buChar char=""/>
              <a:tabLst>
                <a:tab pos="711200" algn="l"/>
              </a:tabLst>
            </a:pPr>
            <a:r>
              <a:rPr sz="2000" spc="-5" dirty="0">
                <a:latin typeface="Arial"/>
                <a:cs typeface="Arial"/>
              </a:rPr>
              <a:t>Vietnam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(Ho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Minh</a:t>
            </a:r>
            <a:r>
              <a:rPr sz="1800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6892" y="1638300"/>
            <a:ext cx="6673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u="none" spc="-5" dirty="0"/>
              <a:t>Company</a:t>
            </a:r>
            <a:r>
              <a:rPr sz="6000" u="none" spc="-35" dirty="0"/>
              <a:t> </a:t>
            </a:r>
            <a:r>
              <a:rPr sz="6000" u="none" spc="-5" dirty="0"/>
              <a:t>Overview</a:t>
            </a:r>
            <a:endParaRPr sz="6000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7DB3A653-0D31-7684-786E-DF8036703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205" y="4285298"/>
            <a:ext cx="4303431" cy="69359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2B0A78E3-657F-1ED8-AB6E-5AA45711C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5" t="29105" r="26212" b="35895"/>
          <a:stretch/>
        </p:blipFill>
        <p:spPr>
          <a:xfrm>
            <a:off x="342900" y="3314700"/>
            <a:ext cx="5111783" cy="23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8857" y="287781"/>
            <a:ext cx="16046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History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58180"/>
              </p:ext>
            </p:extLst>
          </p:nvPr>
        </p:nvGraphicFramePr>
        <p:xfrm>
          <a:off x="723900" y="1028700"/>
          <a:ext cx="8281035" cy="76305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4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853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r">
                        <a:lnSpc>
                          <a:spcPts val="1989"/>
                        </a:lnSpc>
                      </a:pPr>
                      <a:r>
                        <a:rPr lang="en-US"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Nov</a:t>
                      </a:r>
                      <a:r>
                        <a:rPr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989"/>
                        </a:lnSpc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‘HAJIN VINA HIGH TECH “ Established</a:t>
                      </a:r>
                    </a:p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(Land area to be used : 12,213</a:t>
                      </a:r>
                      <a:r>
                        <a:rPr lang="ko-KR" altLang="en-US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㎡</a:t>
                      </a: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Objectives of the project: Manufacturing of and process out and</a:t>
                      </a:r>
                    </a:p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Inner </a:t>
                      </a:r>
                      <a:r>
                        <a:rPr lang="en-US" altLang="ko-KR" sz="1800" spc="-2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races,cage,spider</a:t>
                      </a: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altLang="ko-KR" sz="1800" spc="-2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in,out</a:t>
                      </a:r>
                      <a:r>
                        <a:rPr lang="en-US" altLang="ko-KR" sz="180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ball</a:t>
                      </a:r>
                    </a:p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lang="en-US" altLang="ko-KR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264">
                <a:tc>
                  <a:txBody>
                    <a:bodyPr/>
                    <a:lstStyle/>
                    <a:p>
                      <a:pPr algn="r">
                        <a:lnSpc>
                          <a:spcPts val="1989"/>
                        </a:lnSpc>
                      </a:pPr>
                      <a:r>
                        <a:rPr lang="en-US"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Jan</a:t>
                      </a:r>
                      <a:r>
                        <a:rPr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989"/>
                        </a:lnSpc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ts val="1989"/>
                        </a:lnSpc>
                      </a:pPr>
                      <a:r>
                        <a:rPr lang="en-US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lang="ko-KR" altLang="en-US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ko-KR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Investment Capital($800,000)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513334958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800" spc="-30" dirty="0">
                          <a:latin typeface="Arial"/>
                          <a:cs typeface="Arial"/>
                        </a:rPr>
                        <a:t>Sep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201</a:t>
                      </a:r>
                      <a:r>
                        <a:rPr lang="en-US" sz="1800" spc="-10" dirty="0">
                          <a:latin typeface="Arial"/>
                          <a:cs typeface="Arial"/>
                        </a:rPr>
                        <a:t>9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altLang="ko-KR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2st</a:t>
                      </a:r>
                      <a:r>
                        <a:rPr lang="ko-KR" altLang="en-US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ko-KR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Investment Capital($800,000</a:t>
                      </a:r>
                      <a:r>
                        <a:rPr lang="en-US" altLang="ko-KR" sz="1800" spc="-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Nov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201</a:t>
                      </a:r>
                      <a:r>
                        <a:rPr lang="en-US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Factory </a:t>
                      </a:r>
                      <a:r>
                        <a:rPr lang="en-US" sz="1800" dirty="0" err="1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buiiding</a:t>
                      </a:r>
                      <a:r>
                        <a:rPr lang="en-US"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completed(Total Floor </a:t>
                      </a:r>
                      <a:r>
                        <a:rPr lang="en-US" sz="1800" dirty="0" err="1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Erea</a:t>
                      </a:r>
                      <a:r>
                        <a:rPr lang="en-US"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: 7,437.24</a:t>
                      </a:r>
                      <a:r>
                        <a:rPr lang="ko-KR" altLang="en-US"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㎡</a:t>
                      </a:r>
                      <a:r>
                        <a:rPr lang="en-US" altLang="ko-KR"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800" spc="-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Mar</a:t>
                      </a:r>
                      <a:r>
                        <a:rPr sz="1800" spc="-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3st Investment Capital($800,000</a:t>
                      </a:r>
                      <a:r>
                        <a:rPr lang="en-US" altLang="ko-KR" sz="1800" spc="-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altLang="ko-KR" sz="1800" dirty="0">
                        <a:latin typeface="Arial"/>
                        <a:cs typeface="Arial"/>
                      </a:endParaRPr>
                    </a:p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800" spc="-5" dirty="0">
                          <a:latin typeface="Arial"/>
                          <a:cs typeface="Arial"/>
                        </a:rPr>
                        <a:t>Apr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spc="-10" dirty="0">
                          <a:latin typeface="Arial"/>
                          <a:cs typeface="Arial"/>
                        </a:rPr>
                        <a:t>21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4st Investment Capital($528,222.7</a:t>
                      </a:r>
                      <a:r>
                        <a:rPr lang="en-US" altLang="ko-KR" sz="1800" spc="-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altLang="ko-KR"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sz="1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Apr</a:t>
                      </a:r>
                      <a:r>
                        <a:rPr sz="1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7445" algn="l"/>
                        </a:tabLst>
                        <a:defRPr/>
                      </a:pPr>
                      <a:r>
                        <a:rPr lang="en-US" altLang="ko-KR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5st Investment Capital($1,000,000</a:t>
                      </a:r>
                      <a:r>
                        <a:rPr lang="en-US" altLang="ko-KR" sz="1800" spc="-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marL="2832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7445" algn="l"/>
                        </a:tabLst>
                        <a:defRPr/>
                      </a:pPr>
                      <a:r>
                        <a:rPr lang="en-US" altLang="ko-KR" sz="1800" spc="-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(Total Investment Capital: $3,928,222.7)</a:t>
                      </a:r>
                      <a:endParaRPr lang="en-US" altLang="ko-KR" sz="1800" dirty="0">
                        <a:latin typeface="Arial"/>
                        <a:cs typeface="Arial"/>
                      </a:endParaRPr>
                    </a:p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  <a:tabLst>
                          <a:tab pos="1147445" algn="l"/>
                        </a:tabLst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4169">
                <a:tc>
                  <a:txBody>
                    <a:bodyPr/>
                    <a:lstStyle/>
                    <a:p>
                      <a:pPr algn="r">
                        <a:lnSpc>
                          <a:spcPts val="208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208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ts val="2080"/>
                        </a:lnSpc>
                        <a:spcBef>
                          <a:spcPts val="53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EEC79CCD-F925-2B1E-3358-61978C8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7354"/>
            <a:ext cx="3506942" cy="6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06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0240" y="1073658"/>
            <a:ext cx="4073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Key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Parts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Characteristics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6250" y="1728851"/>
          <a:ext cx="9081133" cy="395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55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76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Part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Outlook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Characteristic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Tolerance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Remarks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347980" indent="-335915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rgbClr val="FF0000"/>
                        </a:buClr>
                        <a:buSzPct val="85416"/>
                        <a:buFont typeface="Wingdings"/>
                        <a:buChar char=""/>
                        <a:tabLst>
                          <a:tab pos="348615" algn="l"/>
                        </a:tabLst>
                      </a:pPr>
                      <a:r>
                        <a:rPr lang="en-US" sz="1200" spc="-20" dirty="0">
                          <a:latin typeface="Arial"/>
                          <a:cs typeface="Arial"/>
                        </a:rPr>
                        <a:t>INLET-RH (11.54.936.729.027)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0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Diameter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Φ</a:t>
                      </a:r>
                      <a:r>
                        <a:rPr lang="en-US" sz="1200" spc="-5" dirty="0">
                          <a:latin typeface="맑은 고딕"/>
                          <a:cs typeface="맑은 고딕"/>
                        </a:rPr>
                        <a:t>130.60</a:t>
                      </a: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±0.2</a:t>
                      </a:r>
                    </a:p>
                  </a:txBody>
                  <a:tcPr marL="0" marR="0" marT="16192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Kin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</a:t>
                      </a:r>
                    </a:p>
                  </a:txBody>
                  <a:tcPr marL="0" marR="0" marT="9588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Outer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Diameter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Φ</a:t>
                      </a:r>
                      <a:r>
                        <a:rPr lang="en-US" sz="1200" spc="-5" dirty="0">
                          <a:latin typeface="맑은 고딕"/>
                          <a:cs typeface="맑은 고딕"/>
                        </a:rPr>
                        <a:t>97.5</a:t>
                      </a: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±0.3</a:t>
                      </a:r>
                      <a:endParaRPr sz="1800" baseline="4629" dirty="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</a:p>
                  </a:txBody>
                  <a:tcPr marL="0" marR="0" marT="9588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55"/>
                        </a:spcBef>
                      </a:pPr>
                      <a:r>
                        <a:rPr lang="en-US" sz="1200" spc="-5" dirty="0">
                          <a:latin typeface="Arial"/>
                          <a:cs typeface="Arial"/>
                        </a:rPr>
                        <a:t>Position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l-GR" sz="1200" dirty="0">
                          <a:latin typeface="Arial"/>
                          <a:cs typeface="Arial"/>
                        </a:rPr>
                        <a:t>Φ0.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5</a:t>
                      </a:r>
                      <a:endParaRPr lang="el-GR" sz="1200" dirty="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55"/>
                        </a:spcBef>
                      </a:pPr>
                      <a:r>
                        <a:rPr lang="en-US" sz="1200" spc="-5" dirty="0">
                          <a:latin typeface="Arial"/>
                          <a:cs typeface="Arial"/>
                        </a:rPr>
                        <a:t>Roughness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Ra</a:t>
                      </a:r>
                      <a:r>
                        <a:rPr lang="en-US" sz="1200" baseline="0" dirty="0">
                          <a:latin typeface="Arial"/>
                          <a:cs typeface="Arial"/>
                        </a:rPr>
                        <a:t> 3.2</a:t>
                      </a:r>
                      <a:endParaRPr lang="el-GR" sz="1200" dirty="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974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marL="347980" indent="-335915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rgbClr val="FF0000"/>
                        </a:buClr>
                        <a:buSzPct val="85416"/>
                        <a:buFont typeface="Wingdings"/>
                        <a:buChar char=""/>
                        <a:tabLst>
                          <a:tab pos="348615" algn="l"/>
                        </a:tabLst>
                      </a:pPr>
                      <a:r>
                        <a:rPr lang="en-US" sz="1200" spc="-20" dirty="0">
                          <a:latin typeface="Arial"/>
                          <a:cs typeface="Arial"/>
                        </a:rPr>
                        <a:t>INLET-LH (11.54.936.729.028)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0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Diameter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Φ</a:t>
                      </a:r>
                      <a:r>
                        <a:rPr lang="en-US" sz="1200" spc="-5" dirty="0">
                          <a:latin typeface="맑은 고딕"/>
                          <a:cs typeface="맑은 고딕"/>
                        </a:rPr>
                        <a:t>130.60</a:t>
                      </a: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±0.2</a:t>
                      </a:r>
                    </a:p>
                  </a:txBody>
                  <a:tcPr marL="0" marR="0" marT="16192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Outer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Diameter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Φ</a:t>
                      </a:r>
                      <a:r>
                        <a:rPr lang="en-US" sz="1200" spc="-5" dirty="0">
                          <a:latin typeface="맑은 고딕"/>
                          <a:cs typeface="맑은 고딕"/>
                        </a:rPr>
                        <a:t>97.5</a:t>
                      </a:r>
                      <a:r>
                        <a:rPr lang="en-US" altLang="ko-KR" sz="1200" spc="-5" dirty="0">
                          <a:latin typeface="맑은 고딕"/>
                          <a:cs typeface="맑은 고딕"/>
                        </a:rPr>
                        <a:t>±0.3</a:t>
                      </a:r>
                      <a:endParaRPr sz="1800" baseline="4629" dirty="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55"/>
                        </a:spcBef>
                      </a:pPr>
                      <a:r>
                        <a:rPr lang="en-US" sz="1200" spc="-5" dirty="0">
                          <a:latin typeface="Arial"/>
                          <a:cs typeface="Arial"/>
                        </a:rPr>
                        <a:t>Position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l-GR" sz="1200" dirty="0">
                          <a:latin typeface="Arial"/>
                          <a:cs typeface="Arial"/>
                        </a:rPr>
                        <a:t>Φ0.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5</a:t>
                      </a:r>
                      <a:endParaRPr lang="el-GR" sz="1200" dirty="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pPr marL="347980" indent="-335915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rgbClr val="FF0000"/>
                        </a:buClr>
                        <a:buSzPct val="85416"/>
                        <a:buFont typeface="Wingdings"/>
                        <a:buChar char=""/>
                        <a:tabLst>
                          <a:tab pos="348615" algn="l"/>
                        </a:tabLst>
                      </a:pP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55"/>
                        </a:spcBef>
                      </a:pPr>
                      <a:r>
                        <a:rPr lang="en-US" sz="1200" spc="-5" dirty="0">
                          <a:latin typeface="Arial"/>
                          <a:cs typeface="Arial"/>
                        </a:rPr>
                        <a:t>Roughness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Ra</a:t>
                      </a:r>
                      <a:r>
                        <a:rPr lang="en-US" sz="1200" baseline="0" dirty="0">
                          <a:latin typeface="Arial"/>
                          <a:cs typeface="Arial"/>
                        </a:rPr>
                        <a:t> 3.2</a:t>
                      </a:r>
                      <a:endParaRPr lang="el-GR" sz="1200" dirty="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†</a:t>
                      </a: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754759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21242" y="267046"/>
            <a:ext cx="6452361" cy="6020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0145">
              <a:lnSpc>
                <a:spcPts val="4635"/>
              </a:lnSpc>
              <a:spcBef>
                <a:spcPts val="95"/>
              </a:spcBef>
            </a:pPr>
            <a:r>
              <a:rPr lang="en-US" altLang="ko-KR" spc="-5" dirty="0"/>
              <a:t>Overview</a:t>
            </a:r>
            <a:r>
              <a:rPr lang="en-US" altLang="ko-KR" dirty="0"/>
              <a:t> </a:t>
            </a:r>
            <a:r>
              <a:rPr lang="en-US" altLang="ko-KR" spc="-5" dirty="0"/>
              <a:t>of</a:t>
            </a:r>
            <a:r>
              <a:rPr lang="en-US" altLang="ko-KR" spc="-15" dirty="0"/>
              <a:t> </a:t>
            </a:r>
            <a:r>
              <a:rPr lang="en-US" altLang="ko-KR" spc="-5" dirty="0"/>
              <a:t>Products</a:t>
            </a:r>
            <a:endParaRPr u="none" spc="-5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7354"/>
            <a:ext cx="3506942" cy="641836"/>
          </a:xfrm>
          <a:prstGeom prst="rect">
            <a:avLst/>
          </a:prstGeom>
        </p:spPr>
      </p:pic>
      <p:sp>
        <p:nvSpPr>
          <p:cNvPr id="13" name="object 28"/>
          <p:cNvSpPr txBox="1"/>
          <p:nvPr/>
        </p:nvSpPr>
        <p:spPr>
          <a:xfrm>
            <a:off x="7760874" y="937005"/>
            <a:ext cx="238525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5" dirty="0">
                <a:solidFill>
                  <a:srgbClr val="006FC0"/>
                </a:solidFill>
                <a:latin typeface="Arial"/>
                <a:cs typeface="Arial"/>
              </a:rPr>
              <a:t>(</a:t>
            </a:r>
            <a:r>
              <a:rPr lang="en-US" sz="2400" spc="-5" dirty="0">
                <a:solidFill>
                  <a:srgbClr val="006FC0"/>
                </a:solidFill>
                <a:latin typeface="Arial"/>
                <a:cs typeface="Arial"/>
              </a:rPr>
              <a:t>VIỆT NAM</a:t>
            </a:r>
            <a:r>
              <a:rPr sz="2400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FC0"/>
                </a:solidFill>
                <a:latin typeface="Arial"/>
                <a:cs typeface="Arial"/>
              </a:rPr>
              <a:t>/</a:t>
            </a:r>
            <a:r>
              <a:rPr sz="2400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006FC0"/>
                </a:solidFill>
                <a:latin typeface="Arial"/>
                <a:cs typeface="Arial"/>
              </a:rPr>
              <a:t>VN</a:t>
            </a:r>
            <a:r>
              <a:rPr sz="2400" dirty="0">
                <a:solidFill>
                  <a:srgbClr val="006FC0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0250" y="2168271"/>
            <a:ext cx="1268028" cy="1457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900" y="2171700"/>
            <a:ext cx="1094260" cy="1453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50" y="3748134"/>
            <a:ext cx="1054018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748134"/>
            <a:ext cx="1584446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7833" y="308600"/>
            <a:ext cx="6731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none" dirty="0"/>
              <a:t>Manufacturing</a:t>
            </a:r>
            <a:r>
              <a:rPr sz="3200" u="none" spc="-55" dirty="0"/>
              <a:t> </a:t>
            </a:r>
            <a:r>
              <a:rPr sz="3200" u="none" dirty="0"/>
              <a:t>Process</a:t>
            </a:r>
            <a:r>
              <a:rPr sz="3200" u="none" spc="-30" dirty="0"/>
              <a:t> </a:t>
            </a:r>
            <a:r>
              <a:rPr sz="3200" u="none" spc="-5" dirty="0"/>
              <a:t>Overview</a:t>
            </a:r>
            <a:endParaRPr sz="3200" dirty="0"/>
          </a:p>
        </p:txBody>
      </p:sp>
      <p:sp>
        <p:nvSpPr>
          <p:cNvPr id="8" name="object 8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50240" y="1073658"/>
            <a:ext cx="63982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91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48615" algn="l"/>
              </a:tabLst>
            </a:pPr>
            <a:r>
              <a:rPr lang="en-US" sz="2400" spc="-20" dirty="0">
                <a:latin typeface="Arial"/>
                <a:cs typeface="Arial"/>
              </a:rPr>
              <a:t>INLET-RH (11.54.936.729.027)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28668" y="1591436"/>
            <a:ext cx="1695831" cy="1341185"/>
            <a:chOff x="3828668" y="1591436"/>
            <a:chExt cx="1695831" cy="1341185"/>
          </a:xfrm>
        </p:grpSpPr>
        <p:sp>
          <p:nvSpPr>
            <p:cNvPr id="13" name="object 13"/>
            <p:cNvSpPr/>
            <p:nvPr/>
          </p:nvSpPr>
          <p:spPr>
            <a:xfrm>
              <a:off x="3828668" y="1591436"/>
              <a:ext cx="1695831" cy="1037590"/>
            </a:xfrm>
            <a:custGeom>
              <a:avLst/>
              <a:gdLst/>
              <a:ahLst/>
              <a:cxnLst/>
              <a:rect l="l" t="t" r="r" b="b"/>
              <a:pathLst>
                <a:path w="2134870" h="1037589">
                  <a:moveTo>
                    <a:pt x="0" y="1037081"/>
                  </a:moveTo>
                  <a:lnTo>
                    <a:pt x="2134362" y="1037081"/>
                  </a:lnTo>
                  <a:lnTo>
                    <a:pt x="2134362" y="0"/>
                  </a:lnTo>
                  <a:lnTo>
                    <a:pt x="0" y="0"/>
                  </a:lnTo>
                  <a:lnTo>
                    <a:pt x="0" y="1037081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4"/>
            <p:cNvSpPr/>
            <p:nvPr/>
          </p:nvSpPr>
          <p:spPr>
            <a:xfrm>
              <a:off x="3867658" y="2662746"/>
              <a:ext cx="1646683" cy="269875"/>
            </a:xfrm>
            <a:custGeom>
              <a:avLst/>
              <a:gdLst/>
              <a:ahLst/>
              <a:cxnLst/>
              <a:rect l="l" t="t" r="r" b="b"/>
              <a:pathLst>
                <a:path w="3561715" h="269875">
                  <a:moveTo>
                    <a:pt x="0" y="269748"/>
                  </a:moveTo>
                  <a:lnTo>
                    <a:pt x="3561587" y="269748"/>
                  </a:lnTo>
                  <a:lnTo>
                    <a:pt x="3561587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27112" y="2763166"/>
            <a:ext cx="1557783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lang="en-US" sz="1100" dirty="0">
                <a:latin typeface="Arial"/>
                <a:cs typeface="Arial"/>
              </a:rPr>
              <a:t>20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MCT M/C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5028" y="4152465"/>
            <a:ext cx="1966597" cy="1546917"/>
            <a:chOff x="776097" y="3322701"/>
            <a:chExt cx="2119630" cy="1350010"/>
          </a:xfrm>
        </p:grpSpPr>
        <p:sp>
          <p:nvSpPr>
            <p:cNvPr id="18" name="object 18"/>
            <p:cNvSpPr/>
            <p:nvPr/>
          </p:nvSpPr>
          <p:spPr>
            <a:xfrm>
              <a:off x="776097" y="3322701"/>
              <a:ext cx="2119630" cy="1350010"/>
            </a:xfrm>
            <a:custGeom>
              <a:avLst/>
              <a:gdLst/>
              <a:ahLst/>
              <a:cxnLst/>
              <a:rect l="l" t="t" r="r" b="b"/>
              <a:pathLst>
                <a:path w="2119630" h="1350010">
                  <a:moveTo>
                    <a:pt x="0" y="1349502"/>
                  </a:moveTo>
                  <a:lnTo>
                    <a:pt x="2119122" y="1349502"/>
                  </a:lnTo>
                  <a:lnTo>
                    <a:pt x="2119122" y="0"/>
                  </a:lnTo>
                  <a:lnTo>
                    <a:pt x="0" y="0"/>
                  </a:lnTo>
                  <a:lnTo>
                    <a:pt x="0" y="1349502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5434" y="4341114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4">
                  <a:moveTo>
                    <a:pt x="0" y="284988"/>
                  </a:moveTo>
                  <a:lnTo>
                    <a:pt x="2078736" y="284988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775084" y="4117474"/>
            <a:ext cx="2049511" cy="1581908"/>
          </a:xfrm>
          <a:custGeom>
            <a:avLst/>
            <a:gdLst/>
            <a:ahLst/>
            <a:cxnLst/>
            <a:rect l="l" t="t" r="r" b="b"/>
            <a:pathLst>
              <a:path w="2070100" h="1227454">
                <a:moveTo>
                  <a:pt x="0" y="1227201"/>
                </a:moveTo>
                <a:lnTo>
                  <a:pt x="2069973" y="1227201"/>
                </a:lnTo>
                <a:lnTo>
                  <a:pt x="2069973" y="0"/>
                </a:lnTo>
                <a:lnTo>
                  <a:pt x="0" y="0"/>
                </a:lnTo>
                <a:lnTo>
                  <a:pt x="0" y="122720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80616" y="5399366"/>
            <a:ext cx="2055169" cy="367448"/>
          </a:xfrm>
          <a:custGeom>
            <a:avLst/>
            <a:gdLst/>
            <a:ahLst/>
            <a:cxnLst/>
            <a:rect l="l" t="t" r="r" b="b"/>
            <a:pathLst>
              <a:path w="2075814" h="285114">
                <a:moveTo>
                  <a:pt x="2075688" y="0"/>
                </a:moveTo>
                <a:lnTo>
                  <a:pt x="0" y="0"/>
                </a:lnTo>
                <a:lnTo>
                  <a:pt x="0" y="284988"/>
                </a:lnTo>
                <a:lnTo>
                  <a:pt x="2075688" y="284988"/>
                </a:lnTo>
                <a:lnTo>
                  <a:pt x="2075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80616" y="5399366"/>
            <a:ext cx="2055169" cy="367448"/>
          </a:xfrm>
          <a:custGeom>
            <a:avLst/>
            <a:gdLst/>
            <a:ahLst/>
            <a:cxnLst/>
            <a:rect l="l" t="t" r="r" b="b"/>
            <a:pathLst>
              <a:path w="2075814" h="285114">
                <a:moveTo>
                  <a:pt x="0" y="284988"/>
                </a:moveTo>
                <a:lnTo>
                  <a:pt x="2075688" y="284988"/>
                </a:lnTo>
                <a:lnTo>
                  <a:pt x="2075688" y="0"/>
                </a:lnTo>
                <a:lnTo>
                  <a:pt x="0" y="0"/>
                </a:lnTo>
                <a:lnTo>
                  <a:pt x="0" y="284988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7252669" y="4360985"/>
            <a:ext cx="1816228" cy="1303528"/>
            <a:chOff x="6984872" y="3322701"/>
            <a:chExt cx="2117725" cy="1303528"/>
          </a:xfrm>
        </p:grpSpPr>
        <p:sp>
          <p:nvSpPr>
            <p:cNvPr id="29" name="object 29"/>
            <p:cNvSpPr/>
            <p:nvPr/>
          </p:nvSpPr>
          <p:spPr>
            <a:xfrm>
              <a:off x="6984872" y="3322701"/>
              <a:ext cx="2117725" cy="1275080"/>
            </a:xfrm>
            <a:custGeom>
              <a:avLst/>
              <a:gdLst/>
              <a:ahLst/>
              <a:cxnLst/>
              <a:rect l="l" t="t" r="r" b="b"/>
              <a:pathLst>
                <a:path w="2117725" h="1275079">
                  <a:moveTo>
                    <a:pt x="0" y="1274826"/>
                  </a:moveTo>
                  <a:lnTo>
                    <a:pt x="2117598" y="1274826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274826"/>
                  </a:lnTo>
                  <a:close/>
                </a:path>
              </a:pathLst>
            </a:custGeom>
            <a:ln w="5714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14209" y="4341114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1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1" y="284988"/>
                  </a:lnTo>
                  <a:lnTo>
                    <a:pt x="207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14209" y="4341114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1" y="284988"/>
                  </a:lnTo>
                  <a:lnTo>
                    <a:pt x="2077211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155103" y="5374167"/>
            <a:ext cx="181622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  <a:hlinkClick r:id="" action="ppaction://noaction"/>
              </a:rPr>
              <a:t>＃</a:t>
            </a:r>
            <a:r>
              <a:rPr lang="en-US" sz="1200" spc="-5" dirty="0">
                <a:latin typeface="Arial"/>
                <a:cs typeface="Arial"/>
                <a:hlinkClick r:id="" action="ppaction://noaction"/>
              </a:rPr>
              <a:t>30</a:t>
            </a:r>
            <a:r>
              <a:rPr sz="1200" spc="-35" dirty="0">
                <a:latin typeface="Arial"/>
                <a:cs typeface="Arial"/>
                <a:hlinkClick r:id="" action="ppaction://noaction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 CNC M/C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98385" y="1497992"/>
            <a:ext cx="2086037" cy="1380590"/>
            <a:chOff x="798385" y="1615186"/>
            <a:chExt cx="2086037" cy="1263395"/>
          </a:xfrm>
        </p:grpSpPr>
        <p:sp>
          <p:nvSpPr>
            <p:cNvPr id="36" name="object 36"/>
            <p:cNvSpPr/>
            <p:nvPr/>
          </p:nvSpPr>
          <p:spPr>
            <a:xfrm>
              <a:off x="798385" y="1615186"/>
              <a:ext cx="2072005" cy="1224280"/>
            </a:xfrm>
            <a:custGeom>
              <a:avLst/>
              <a:gdLst/>
              <a:ahLst/>
              <a:cxnLst/>
              <a:rect l="l" t="t" r="r" b="b"/>
              <a:pathLst>
                <a:path w="2072005" h="1224280">
                  <a:moveTo>
                    <a:pt x="0" y="1224152"/>
                  </a:moveTo>
                  <a:lnTo>
                    <a:pt x="2071497" y="1224152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2415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5433" y="2591561"/>
              <a:ext cx="2078989" cy="287020"/>
            </a:xfrm>
            <a:custGeom>
              <a:avLst/>
              <a:gdLst/>
              <a:ahLst/>
              <a:cxnLst/>
              <a:rect l="l" t="t" r="r" b="b"/>
              <a:pathLst>
                <a:path w="2078989" h="287019">
                  <a:moveTo>
                    <a:pt x="2078736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078736" y="286512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5433" y="2591561"/>
              <a:ext cx="2078989" cy="287020"/>
            </a:xfrm>
            <a:custGeom>
              <a:avLst/>
              <a:gdLst/>
              <a:ahLst/>
              <a:cxnLst/>
              <a:rect l="l" t="t" r="r" b="b"/>
              <a:pathLst>
                <a:path w="2078989" h="287019">
                  <a:moveTo>
                    <a:pt x="0" y="286512"/>
                  </a:moveTo>
                  <a:lnTo>
                    <a:pt x="2078736" y="286512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11085" y="2624073"/>
            <a:ext cx="204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Material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Inflow(F.W)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099676" y="4689411"/>
            <a:ext cx="794603" cy="436573"/>
            <a:chOff x="6105397" y="3720338"/>
            <a:chExt cx="691515" cy="327660"/>
          </a:xfrm>
        </p:grpSpPr>
        <p:sp>
          <p:nvSpPr>
            <p:cNvPr id="50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2870390" y="4559405"/>
            <a:ext cx="693420" cy="512773"/>
            <a:chOff x="3039110" y="3796538"/>
            <a:chExt cx="693420" cy="327660"/>
          </a:xfrm>
        </p:grpSpPr>
        <p:sp>
          <p:nvSpPr>
            <p:cNvPr id="53" name="object 53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" y="207407"/>
            <a:ext cx="3221283" cy="58823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 cstate="print"/>
          <a:srcRect t="14354"/>
          <a:stretch/>
        </p:blipFill>
        <p:spPr>
          <a:xfrm>
            <a:off x="3890116" y="1627176"/>
            <a:ext cx="1634383" cy="951937"/>
          </a:xfrm>
          <a:prstGeom prst="rect">
            <a:avLst/>
          </a:prstGeom>
        </p:spPr>
      </p:pic>
      <p:sp>
        <p:nvSpPr>
          <p:cNvPr id="81" name="object 13"/>
          <p:cNvSpPr/>
          <p:nvPr/>
        </p:nvSpPr>
        <p:spPr>
          <a:xfrm>
            <a:off x="7530972" y="1598281"/>
            <a:ext cx="1695831" cy="1037590"/>
          </a:xfrm>
          <a:custGeom>
            <a:avLst/>
            <a:gdLst/>
            <a:ahLst/>
            <a:cxnLst/>
            <a:rect l="l" t="t" r="r" b="b"/>
            <a:pathLst>
              <a:path w="2134870" h="1037589">
                <a:moveTo>
                  <a:pt x="0" y="1037081"/>
                </a:moveTo>
                <a:lnTo>
                  <a:pt x="2134362" y="1037081"/>
                </a:lnTo>
                <a:lnTo>
                  <a:pt x="2134362" y="0"/>
                </a:lnTo>
                <a:lnTo>
                  <a:pt x="0" y="0"/>
                </a:lnTo>
                <a:lnTo>
                  <a:pt x="0" y="1037081"/>
                </a:lnTo>
                <a:close/>
              </a:path>
            </a:pathLst>
          </a:custGeom>
          <a:ln w="571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/>
          <p:cNvSpPr/>
          <p:nvPr/>
        </p:nvSpPr>
        <p:spPr>
          <a:xfrm>
            <a:off x="7505700" y="2726084"/>
            <a:ext cx="1830579" cy="269875"/>
          </a:xfrm>
          <a:custGeom>
            <a:avLst/>
            <a:gdLst/>
            <a:ahLst/>
            <a:cxnLst/>
            <a:rect l="l" t="t" r="r" b="b"/>
            <a:pathLst>
              <a:path w="3561715" h="269875">
                <a:moveTo>
                  <a:pt x="0" y="269748"/>
                </a:moveTo>
                <a:lnTo>
                  <a:pt x="3561587" y="269748"/>
                </a:lnTo>
                <a:lnTo>
                  <a:pt x="3561587" y="0"/>
                </a:lnTo>
                <a:lnTo>
                  <a:pt x="0" y="0"/>
                </a:lnTo>
                <a:lnTo>
                  <a:pt x="0" y="269748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 cstate="print"/>
          <a:srcRect l="8483" t="10708" r="13391" b="10125"/>
          <a:stretch/>
        </p:blipFill>
        <p:spPr>
          <a:xfrm>
            <a:off x="7581900" y="1638983"/>
            <a:ext cx="1600200" cy="1033921"/>
          </a:xfrm>
          <a:prstGeom prst="rect">
            <a:avLst/>
          </a:prstGeom>
        </p:spPr>
      </p:pic>
      <p:sp>
        <p:nvSpPr>
          <p:cNvPr id="86" name="object 15"/>
          <p:cNvSpPr txBox="1"/>
          <p:nvPr/>
        </p:nvSpPr>
        <p:spPr>
          <a:xfrm>
            <a:off x="3890116" y="2710307"/>
            <a:ext cx="1557783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10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MCT M/C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5" cstate="print"/>
          <a:srcRect t="13709" r="8243"/>
          <a:stretch/>
        </p:blipFill>
        <p:spPr>
          <a:xfrm>
            <a:off x="7362936" y="4369695"/>
            <a:ext cx="1595695" cy="96425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6" cstate="print"/>
          <a:srcRect l="19869" t="29876" r="15131" b="15125"/>
          <a:stretch/>
        </p:blipFill>
        <p:spPr>
          <a:xfrm>
            <a:off x="3828668" y="4134875"/>
            <a:ext cx="1953534" cy="123974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7" cstate="print"/>
          <a:srcRect l="6192" t="17761" r="22559" b="33906"/>
          <a:stretch/>
        </p:blipFill>
        <p:spPr>
          <a:xfrm>
            <a:off x="829752" y="1520412"/>
            <a:ext cx="2012252" cy="102377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 cstate="print"/>
          <a:srcRect l="4360" t="18674" r="11890" b="7993"/>
          <a:stretch/>
        </p:blipFill>
        <p:spPr>
          <a:xfrm>
            <a:off x="758684" y="4166046"/>
            <a:ext cx="1703434" cy="1118673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3652826" y="5437772"/>
            <a:ext cx="2129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latin typeface="맑은 고딕"/>
                <a:cs typeface="맑은 고딕"/>
                <a:hlinkClick r:id="" action="ppaction://noaction"/>
              </a:rPr>
              <a:t>＃</a:t>
            </a:r>
            <a:r>
              <a:rPr lang="en-US" sz="1200" spc="-5" dirty="0">
                <a:latin typeface="Arial"/>
                <a:cs typeface="Arial"/>
                <a:hlinkClick r:id="" action="ppaction://noaction"/>
              </a:rPr>
              <a:t>40</a:t>
            </a:r>
            <a:r>
              <a:rPr lang="en-US" sz="1200" spc="-35" dirty="0">
                <a:latin typeface="Arial"/>
                <a:cs typeface="Arial"/>
                <a:hlinkClick r:id="" action="ppaction://noaction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10" dirty="0" err="1">
                <a:latin typeface="Arial"/>
                <a:cs typeface="Arial"/>
              </a:rPr>
              <a:t>Leaktest</a:t>
            </a:r>
            <a:r>
              <a:rPr lang="en-US" sz="1200" spc="-10" dirty="0">
                <a:latin typeface="Arial"/>
                <a:cs typeface="Arial"/>
              </a:rPr>
              <a:t>, Rust oil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8477" y="5335174"/>
            <a:ext cx="2282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200" u="sng" spc="-5" dirty="0">
                <a:latin typeface="맑은 고딕"/>
                <a:cs typeface="맑은 고딕"/>
              </a:rPr>
              <a:t>#50 </a:t>
            </a:r>
            <a:r>
              <a:rPr lang="en-US" sz="1200" spc="-5" dirty="0">
                <a:latin typeface="맑은 고딕"/>
                <a:cs typeface="맑은 고딕"/>
              </a:rPr>
              <a:t>Storage &amp; Packaging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96" name="object 49"/>
          <p:cNvGrpSpPr/>
          <p:nvPr/>
        </p:nvGrpSpPr>
        <p:grpSpPr>
          <a:xfrm rot="10800000">
            <a:off x="6150819" y="2031447"/>
            <a:ext cx="794603" cy="436573"/>
            <a:chOff x="6105397" y="3720338"/>
            <a:chExt cx="691515" cy="327660"/>
          </a:xfrm>
        </p:grpSpPr>
        <p:sp>
          <p:nvSpPr>
            <p:cNvPr id="97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52"/>
          <p:cNvGrpSpPr/>
          <p:nvPr/>
        </p:nvGrpSpPr>
        <p:grpSpPr>
          <a:xfrm rot="10800000">
            <a:off x="3009835" y="1853844"/>
            <a:ext cx="693420" cy="512773"/>
            <a:chOff x="3039110" y="3796538"/>
            <a:chExt cx="693420" cy="327660"/>
          </a:xfrm>
        </p:grpSpPr>
        <p:sp>
          <p:nvSpPr>
            <p:cNvPr id="100" name="object 53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54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49"/>
          <p:cNvGrpSpPr/>
          <p:nvPr/>
        </p:nvGrpSpPr>
        <p:grpSpPr>
          <a:xfrm rot="16200000">
            <a:off x="8153728" y="3386980"/>
            <a:ext cx="571696" cy="582985"/>
            <a:chOff x="6105397" y="3720338"/>
            <a:chExt cx="691515" cy="327660"/>
          </a:xfrm>
        </p:grpSpPr>
        <p:sp>
          <p:nvSpPr>
            <p:cNvPr id="103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7833" y="308600"/>
            <a:ext cx="6731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none" dirty="0"/>
              <a:t>Manufacturing</a:t>
            </a:r>
            <a:r>
              <a:rPr sz="3200" u="none" spc="-55" dirty="0"/>
              <a:t> </a:t>
            </a:r>
            <a:r>
              <a:rPr sz="3200" u="none" dirty="0"/>
              <a:t>Process</a:t>
            </a:r>
            <a:r>
              <a:rPr sz="3200" u="none" spc="-30" dirty="0"/>
              <a:t> </a:t>
            </a:r>
            <a:r>
              <a:rPr sz="3200" u="none" spc="-5" dirty="0"/>
              <a:t>Overview</a:t>
            </a:r>
            <a:endParaRPr sz="3200" dirty="0"/>
          </a:p>
        </p:txBody>
      </p:sp>
      <p:sp>
        <p:nvSpPr>
          <p:cNvPr id="8" name="object 8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50240" y="1073658"/>
            <a:ext cx="63982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91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48615" algn="l"/>
              </a:tabLst>
            </a:pPr>
            <a:r>
              <a:rPr lang="en-US" sz="2400" spc="-20" dirty="0">
                <a:latin typeface="Arial"/>
                <a:cs typeface="Arial"/>
              </a:rPr>
              <a:t>INLET-LH (11.54.936.729.028)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28668" y="1591436"/>
            <a:ext cx="1695831" cy="1341185"/>
            <a:chOff x="3828668" y="1591436"/>
            <a:chExt cx="1695831" cy="1341185"/>
          </a:xfrm>
        </p:grpSpPr>
        <p:sp>
          <p:nvSpPr>
            <p:cNvPr id="13" name="object 13"/>
            <p:cNvSpPr/>
            <p:nvPr/>
          </p:nvSpPr>
          <p:spPr>
            <a:xfrm>
              <a:off x="3828668" y="1591436"/>
              <a:ext cx="1695831" cy="1037590"/>
            </a:xfrm>
            <a:custGeom>
              <a:avLst/>
              <a:gdLst/>
              <a:ahLst/>
              <a:cxnLst/>
              <a:rect l="l" t="t" r="r" b="b"/>
              <a:pathLst>
                <a:path w="2134870" h="1037589">
                  <a:moveTo>
                    <a:pt x="0" y="1037081"/>
                  </a:moveTo>
                  <a:lnTo>
                    <a:pt x="2134362" y="1037081"/>
                  </a:lnTo>
                  <a:lnTo>
                    <a:pt x="2134362" y="0"/>
                  </a:lnTo>
                  <a:lnTo>
                    <a:pt x="0" y="0"/>
                  </a:lnTo>
                  <a:lnTo>
                    <a:pt x="0" y="1037081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4"/>
            <p:cNvSpPr/>
            <p:nvPr/>
          </p:nvSpPr>
          <p:spPr>
            <a:xfrm>
              <a:off x="3867658" y="2662746"/>
              <a:ext cx="1646683" cy="269875"/>
            </a:xfrm>
            <a:custGeom>
              <a:avLst/>
              <a:gdLst/>
              <a:ahLst/>
              <a:cxnLst/>
              <a:rect l="l" t="t" r="r" b="b"/>
              <a:pathLst>
                <a:path w="3561715" h="269875">
                  <a:moveTo>
                    <a:pt x="0" y="269748"/>
                  </a:moveTo>
                  <a:lnTo>
                    <a:pt x="3561587" y="269748"/>
                  </a:lnTo>
                  <a:lnTo>
                    <a:pt x="3561587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27112" y="2763166"/>
            <a:ext cx="1557783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lang="en-US" sz="1100" dirty="0">
                <a:latin typeface="Arial"/>
                <a:cs typeface="Arial"/>
              </a:rPr>
              <a:t>20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MCT M/C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5028" y="4152465"/>
            <a:ext cx="1966597" cy="1546917"/>
            <a:chOff x="776097" y="3322701"/>
            <a:chExt cx="2119630" cy="1350010"/>
          </a:xfrm>
        </p:grpSpPr>
        <p:sp>
          <p:nvSpPr>
            <p:cNvPr id="18" name="object 18"/>
            <p:cNvSpPr/>
            <p:nvPr/>
          </p:nvSpPr>
          <p:spPr>
            <a:xfrm>
              <a:off x="776097" y="3322701"/>
              <a:ext cx="2119630" cy="1350010"/>
            </a:xfrm>
            <a:custGeom>
              <a:avLst/>
              <a:gdLst/>
              <a:ahLst/>
              <a:cxnLst/>
              <a:rect l="l" t="t" r="r" b="b"/>
              <a:pathLst>
                <a:path w="2119630" h="1350010">
                  <a:moveTo>
                    <a:pt x="0" y="1349502"/>
                  </a:moveTo>
                  <a:lnTo>
                    <a:pt x="2119122" y="1349502"/>
                  </a:lnTo>
                  <a:lnTo>
                    <a:pt x="2119122" y="0"/>
                  </a:lnTo>
                  <a:lnTo>
                    <a:pt x="0" y="0"/>
                  </a:lnTo>
                  <a:lnTo>
                    <a:pt x="0" y="1349502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5434" y="4341114"/>
              <a:ext cx="2078989" cy="285115"/>
            </a:xfrm>
            <a:custGeom>
              <a:avLst/>
              <a:gdLst/>
              <a:ahLst/>
              <a:cxnLst/>
              <a:rect l="l" t="t" r="r" b="b"/>
              <a:pathLst>
                <a:path w="2078989" h="285114">
                  <a:moveTo>
                    <a:pt x="0" y="284988"/>
                  </a:moveTo>
                  <a:lnTo>
                    <a:pt x="2078736" y="284988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775084" y="4117474"/>
            <a:ext cx="2049511" cy="1581908"/>
          </a:xfrm>
          <a:custGeom>
            <a:avLst/>
            <a:gdLst/>
            <a:ahLst/>
            <a:cxnLst/>
            <a:rect l="l" t="t" r="r" b="b"/>
            <a:pathLst>
              <a:path w="2070100" h="1227454">
                <a:moveTo>
                  <a:pt x="0" y="1227201"/>
                </a:moveTo>
                <a:lnTo>
                  <a:pt x="2069973" y="1227201"/>
                </a:lnTo>
                <a:lnTo>
                  <a:pt x="2069973" y="0"/>
                </a:lnTo>
                <a:lnTo>
                  <a:pt x="0" y="0"/>
                </a:lnTo>
                <a:lnTo>
                  <a:pt x="0" y="122720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80616" y="5399366"/>
            <a:ext cx="2055169" cy="367448"/>
          </a:xfrm>
          <a:custGeom>
            <a:avLst/>
            <a:gdLst/>
            <a:ahLst/>
            <a:cxnLst/>
            <a:rect l="l" t="t" r="r" b="b"/>
            <a:pathLst>
              <a:path w="2075814" h="285114">
                <a:moveTo>
                  <a:pt x="2075688" y="0"/>
                </a:moveTo>
                <a:lnTo>
                  <a:pt x="0" y="0"/>
                </a:lnTo>
                <a:lnTo>
                  <a:pt x="0" y="284988"/>
                </a:lnTo>
                <a:lnTo>
                  <a:pt x="2075688" y="284988"/>
                </a:lnTo>
                <a:lnTo>
                  <a:pt x="2075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80616" y="5399366"/>
            <a:ext cx="2055169" cy="367448"/>
          </a:xfrm>
          <a:custGeom>
            <a:avLst/>
            <a:gdLst/>
            <a:ahLst/>
            <a:cxnLst/>
            <a:rect l="l" t="t" r="r" b="b"/>
            <a:pathLst>
              <a:path w="2075814" h="285114">
                <a:moveTo>
                  <a:pt x="0" y="284988"/>
                </a:moveTo>
                <a:lnTo>
                  <a:pt x="2075688" y="284988"/>
                </a:lnTo>
                <a:lnTo>
                  <a:pt x="2075688" y="0"/>
                </a:lnTo>
                <a:lnTo>
                  <a:pt x="0" y="0"/>
                </a:lnTo>
                <a:lnTo>
                  <a:pt x="0" y="284988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7252669" y="4360985"/>
            <a:ext cx="1816228" cy="1303528"/>
            <a:chOff x="6984872" y="3322701"/>
            <a:chExt cx="2117725" cy="1303528"/>
          </a:xfrm>
        </p:grpSpPr>
        <p:sp>
          <p:nvSpPr>
            <p:cNvPr id="29" name="object 29"/>
            <p:cNvSpPr/>
            <p:nvPr/>
          </p:nvSpPr>
          <p:spPr>
            <a:xfrm>
              <a:off x="6984872" y="3322701"/>
              <a:ext cx="2117725" cy="1275080"/>
            </a:xfrm>
            <a:custGeom>
              <a:avLst/>
              <a:gdLst/>
              <a:ahLst/>
              <a:cxnLst/>
              <a:rect l="l" t="t" r="r" b="b"/>
              <a:pathLst>
                <a:path w="2117725" h="1275079">
                  <a:moveTo>
                    <a:pt x="0" y="1274826"/>
                  </a:moveTo>
                  <a:lnTo>
                    <a:pt x="2117598" y="1274826"/>
                  </a:lnTo>
                  <a:lnTo>
                    <a:pt x="2117598" y="0"/>
                  </a:lnTo>
                  <a:lnTo>
                    <a:pt x="0" y="0"/>
                  </a:lnTo>
                  <a:lnTo>
                    <a:pt x="0" y="1274826"/>
                  </a:lnTo>
                  <a:close/>
                </a:path>
              </a:pathLst>
            </a:custGeom>
            <a:ln w="5714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14209" y="4341114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2077211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077211" y="284988"/>
                  </a:lnTo>
                  <a:lnTo>
                    <a:pt x="207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14209" y="4341114"/>
              <a:ext cx="2077720" cy="285115"/>
            </a:xfrm>
            <a:custGeom>
              <a:avLst/>
              <a:gdLst/>
              <a:ahLst/>
              <a:cxnLst/>
              <a:rect l="l" t="t" r="r" b="b"/>
              <a:pathLst>
                <a:path w="2077720" h="285114">
                  <a:moveTo>
                    <a:pt x="0" y="284988"/>
                  </a:moveTo>
                  <a:lnTo>
                    <a:pt x="2077211" y="284988"/>
                  </a:lnTo>
                  <a:lnTo>
                    <a:pt x="2077211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155103" y="5374167"/>
            <a:ext cx="181622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맑은 고딕"/>
                <a:cs typeface="맑은 고딕"/>
                <a:hlinkClick r:id="" action="ppaction://noaction"/>
              </a:rPr>
              <a:t>＃</a:t>
            </a:r>
            <a:r>
              <a:rPr lang="en-US" sz="1200" spc="-5" dirty="0">
                <a:latin typeface="Arial"/>
                <a:cs typeface="Arial"/>
                <a:hlinkClick r:id="" action="ppaction://noaction"/>
              </a:rPr>
              <a:t>30</a:t>
            </a:r>
            <a:r>
              <a:rPr sz="1200" spc="-35" dirty="0">
                <a:latin typeface="Arial"/>
                <a:cs typeface="Arial"/>
                <a:hlinkClick r:id="" action="ppaction://noaction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 CNC M/C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98385" y="1497992"/>
            <a:ext cx="2086037" cy="1380590"/>
            <a:chOff x="798385" y="1615186"/>
            <a:chExt cx="2086037" cy="1263395"/>
          </a:xfrm>
        </p:grpSpPr>
        <p:sp>
          <p:nvSpPr>
            <p:cNvPr id="36" name="object 36"/>
            <p:cNvSpPr/>
            <p:nvPr/>
          </p:nvSpPr>
          <p:spPr>
            <a:xfrm>
              <a:off x="798385" y="1615186"/>
              <a:ext cx="2072005" cy="1224280"/>
            </a:xfrm>
            <a:custGeom>
              <a:avLst/>
              <a:gdLst/>
              <a:ahLst/>
              <a:cxnLst/>
              <a:rect l="l" t="t" r="r" b="b"/>
              <a:pathLst>
                <a:path w="2072005" h="1224280">
                  <a:moveTo>
                    <a:pt x="0" y="1224152"/>
                  </a:moveTo>
                  <a:lnTo>
                    <a:pt x="2071497" y="1224152"/>
                  </a:lnTo>
                  <a:lnTo>
                    <a:pt x="2071497" y="0"/>
                  </a:lnTo>
                  <a:lnTo>
                    <a:pt x="0" y="0"/>
                  </a:lnTo>
                  <a:lnTo>
                    <a:pt x="0" y="122415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5433" y="2591561"/>
              <a:ext cx="2078989" cy="287020"/>
            </a:xfrm>
            <a:custGeom>
              <a:avLst/>
              <a:gdLst/>
              <a:ahLst/>
              <a:cxnLst/>
              <a:rect l="l" t="t" r="r" b="b"/>
              <a:pathLst>
                <a:path w="2078989" h="287019">
                  <a:moveTo>
                    <a:pt x="2078736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2078736" y="286512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5433" y="2591561"/>
              <a:ext cx="2078989" cy="287020"/>
            </a:xfrm>
            <a:custGeom>
              <a:avLst/>
              <a:gdLst/>
              <a:ahLst/>
              <a:cxnLst/>
              <a:rect l="l" t="t" r="r" b="b"/>
              <a:pathLst>
                <a:path w="2078989" h="287019">
                  <a:moveTo>
                    <a:pt x="0" y="286512"/>
                  </a:moveTo>
                  <a:lnTo>
                    <a:pt x="2078736" y="286512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2865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11085" y="2624073"/>
            <a:ext cx="204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Material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Inflow(F.W)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099676" y="4689411"/>
            <a:ext cx="794603" cy="436573"/>
            <a:chOff x="6105397" y="3720338"/>
            <a:chExt cx="691515" cy="327660"/>
          </a:xfrm>
        </p:grpSpPr>
        <p:sp>
          <p:nvSpPr>
            <p:cNvPr id="50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2870390" y="4559405"/>
            <a:ext cx="693420" cy="512773"/>
            <a:chOff x="3039110" y="3796538"/>
            <a:chExt cx="693420" cy="327660"/>
          </a:xfrm>
        </p:grpSpPr>
        <p:sp>
          <p:nvSpPr>
            <p:cNvPr id="53" name="object 53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" y="207407"/>
            <a:ext cx="3221283" cy="58823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 cstate="print"/>
          <a:srcRect t="14354"/>
          <a:stretch/>
        </p:blipFill>
        <p:spPr>
          <a:xfrm>
            <a:off x="3890116" y="1627176"/>
            <a:ext cx="1634383" cy="951937"/>
          </a:xfrm>
          <a:prstGeom prst="rect">
            <a:avLst/>
          </a:prstGeom>
        </p:spPr>
      </p:pic>
      <p:sp>
        <p:nvSpPr>
          <p:cNvPr id="81" name="object 13"/>
          <p:cNvSpPr/>
          <p:nvPr/>
        </p:nvSpPr>
        <p:spPr>
          <a:xfrm>
            <a:off x="7530972" y="1598281"/>
            <a:ext cx="1695831" cy="1037590"/>
          </a:xfrm>
          <a:custGeom>
            <a:avLst/>
            <a:gdLst/>
            <a:ahLst/>
            <a:cxnLst/>
            <a:rect l="l" t="t" r="r" b="b"/>
            <a:pathLst>
              <a:path w="2134870" h="1037589">
                <a:moveTo>
                  <a:pt x="0" y="1037081"/>
                </a:moveTo>
                <a:lnTo>
                  <a:pt x="2134362" y="1037081"/>
                </a:lnTo>
                <a:lnTo>
                  <a:pt x="2134362" y="0"/>
                </a:lnTo>
                <a:lnTo>
                  <a:pt x="0" y="0"/>
                </a:lnTo>
                <a:lnTo>
                  <a:pt x="0" y="1037081"/>
                </a:lnTo>
                <a:close/>
              </a:path>
            </a:pathLst>
          </a:custGeom>
          <a:ln w="571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/>
          <p:cNvSpPr/>
          <p:nvPr/>
        </p:nvSpPr>
        <p:spPr>
          <a:xfrm>
            <a:off x="7505700" y="2726084"/>
            <a:ext cx="1830579" cy="269875"/>
          </a:xfrm>
          <a:custGeom>
            <a:avLst/>
            <a:gdLst/>
            <a:ahLst/>
            <a:cxnLst/>
            <a:rect l="l" t="t" r="r" b="b"/>
            <a:pathLst>
              <a:path w="3561715" h="269875">
                <a:moveTo>
                  <a:pt x="0" y="269748"/>
                </a:moveTo>
                <a:lnTo>
                  <a:pt x="3561587" y="269748"/>
                </a:lnTo>
                <a:lnTo>
                  <a:pt x="3561587" y="0"/>
                </a:lnTo>
                <a:lnTo>
                  <a:pt x="0" y="0"/>
                </a:lnTo>
                <a:lnTo>
                  <a:pt x="0" y="269748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 cstate="print"/>
          <a:srcRect l="8483" t="10708" r="13391" b="10125"/>
          <a:stretch/>
        </p:blipFill>
        <p:spPr>
          <a:xfrm>
            <a:off x="7581900" y="1638983"/>
            <a:ext cx="1600200" cy="1033921"/>
          </a:xfrm>
          <a:prstGeom prst="rect">
            <a:avLst/>
          </a:prstGeom>
        </p:spPr>
      </p:pic>
      <p:sp>
        <p:nvSpPr>
          <p:cNvPr id="86" name="object 15"/>
          <p:cNvSpPr txBox="1"/>
          <p:nvPr/>
        </p:nvSpPr>
        <p:spPr>
          <a:xfrm>
            <a:off x="3890116" y="2710307"/>
            <a:ext cx="1557783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맑은 고딕"/>
                <a:cs typeface="맑은 고딕"/>
              </a:rPr>
              <a:t>＃</a:t>
            </a:r>
            <a:r>
              <a:rPr sz="1100" dirty="0">
                <a:latin typeface="Arial"/>
                <a:cs typeface="Arial"/>
              </a:rPr>
              <a:t>10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MCT M/C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5" cstate="print"/>
          <a:srcRect t="13709" r="8243"/>
          <a:stretch/>
        </p:blipFill>
        <p:spPr>
          <a:xfrm>
            <a:off x="7362936" y="4369695"/>
            <a:ext cx="1595695" cy="96425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6" cstate="print"/>
          <a:srcRect l="19869" t="29876" r="15131" b="15125"/>
          <a:stretch/>
        </p:blipFill>
        <p:spPr>
          <a:xfrm>
            <a:off x="3828668" y="4134875"/>
            <a:ext cx="1953534" cy="123974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7" cstate="print"/>
          <a:srcRect l="6192" t="17761" r="22559" b="33906"/>
          <a:stretch/>
        </p:blipFill>
        <p:spPr>
          <a:xfrm>
            <a:off x="829752" y="1520412"/>
            <a:ext cx="2012252" cy="102377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 cstate="print"/>
          <a:srcRect l="4360" t="18674" r="11890" b="7993"/>
          <a:stretch/>
        </p:blipFill>
        <p:spPr>
          <a:xfrm>
            <a:off x="758684" y="4166046"/>
            <a:ext cx="1703434" cy="1118673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3652826" y="5437772"/>
            <a:ext cx="2129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latin typeface="맑은 고딕"/>
                <a:cs typeface="맑은 고딕"/>
                <a:hlinkClick r:id="" action="ppaction://noaction"/>
              </a:rPr>
              <a:t>＃</a:t>
            </a:r>
            <a:r>
              <a:rPr lang="en-US" sz="1200" spc="-5" dirty="0">
                <a:latin typeface="Arial"/>
                <a:cs typeface="Arial"/>
                <a:hlinkClick r:id="" action="ppaction://noaction"/>
              </a:rPr>
              <a:t>40</a:t>
            </a:r>
            <a:r>
              <a:rPr lang="en-US" sz="1200" spc="-35" dirty="0">
                <a:latin typeface="Arial"/>
                <a:cs typeface="Arial"/>
                <a:hlinkClick r:id="" action="ppaction://noaction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10" dirty="0" err="1">
                <a:latin typeface="Arial"/>
                <a:cs typeface="Arial"/>
              </a:rPr>
              <a:t>Leaktest</a:t>
            </a:r>
            <a:r>
              <a:rPr lang="en-US" sz="1200" spc="-10" dirty="0">
                <a:latin typeface="Arial"/>
                <a:cs typeface="Arial"/>
              </a:rPr>
              <a:t>, Rust oil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8477" y="5335174"/>
            <a:ext cx="2282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200" u="sng" spc="-5" dirty="0">
                <a:latin typeface="맑은 고딕"/>
                <a:cs typeface="맑은 고딕"/>
              </a:rPr>
              <a:t>#50 </a:t>
            </a:r>
            <a:r>
              <a:rPr lang="en-US" sz="1200" spc="-5" dirty="0">
                <a:latin typeface="맑은 고딕"/>
                <a:cs typeface="맑은 고딕"/>
              </a:rPr>
              <a:t>Storage &amp; Packaging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96" name="object 49"/>
          <p:cNvGrpSpPr/>
          <p:nvPr/>
        </p:nvGrpSpPr>
        <p:grpSpPr>
          <a:xfrm rot="10800000">
            <a:off x="6150819" y="2031447"/>
            <a:ext cx="794603" cy="436573"/>
            <a:chOff x="6105397" y="3720338"/>
            <a:chExt cx="691515" cy="327660"/>
          </a:xfrm>
        </p:grpSpPr>
        <p:sp>
          <p:nvSpPr>
            <p:cNvPr id="97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52"/>
          <p:cNvGrpSpPr/>
          <p:nvPr/>
        </p:nvGrpSpPr>
        <p:grpSpPr>
          <a:xfrm rot="10800000">
            <a:off x="3009835" y="1853844"/>
            <a:ext cx="693420" cy="512773"/>
            <a:chOff x="3039110" y="3796538"/>
            <a:chExt cx="693420" cy="327660"/>
          </a:xfrm>
        </p:grpSpPr>
        <p:sp>
          <p:nvSpPr>
            <p:cNvPr id="100" name="object 53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7512" y="226313"/>
                  </a:lnTo>
                  <a:lnTo>
                    <a:pt x="667512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54"/>
            <p:cNvSpPr/>
            <p:nvPr/>
          </p:nvSpPr>
          <p:spPr>
            <a:xfrm>
              <a:off x="3051810" y="3809238"/>
              <a:ext cx="668020" cy="302260"/>
            </a:xfrm>
            <a:custGeom>
              <a:avLst/>
              <a:gdLst/>
              <a:ahLst/>
              <a:cxnLst/>
              <a:rect l="l" t="t" r="r" b="b"/>
              <a:pathLst>
                <a:path w="668020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7512" y="75437"/>
                  </a:lnTo>
                  <a:lnTo>
                    <a:pt x="667512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49"/>
          <p:cNvGrpSpPr/>
          <p:nvPr/>
        </p:nvGrpSpPr>
        <p:grpSpPr>
          <a:xfrm rot="16200000">
            <a:off x="8153728" y="3386980"/>
            <a:ext cx="571696" cy="582985"/>
            <a:chOff x="6105397" y="3720338"/>
            <a:chExt cx="691515" cy="327660"/>
          </a:xfrm>
        </p:grpSpPr>
        <p:sp>
          <p:nvSpPr>
            <p:cNvPr id="103" name="object 50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665987" y="226313"/>
                  </a:lnTo>
                  <a:lnTo>
                    <a:pt x="66598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51"/>
            <p:cNvSpPr/>
            <p:nvPr/>
          </p:nvSpPr>
          <p:spPr>
            <a:xfrm>
              <a:off x="6118097" y="3733038"/>
              <a:ext cx="666115" cy="302260"/>
            </a:xfrm>
            <a:custGeom>
              <a:avLst/>
              <a:gdLst/>
              <a:ahLst/>
              <a:cxnLst/>
              <a:rect l="l" t="t" r="r" b="b"/>
              <a:pathLst>
                <a:path w="666115" h="302260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665987" y="75437"/>
                  </a:lnTo>
                  <a:lnTo>
                    <a:pt x="66598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9560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7100" y="293115"/>
            <a:ext cx="6731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none" dirty="0"/>
              <a:t>Manufacturing</a:t>
            </a:r>
            <a:r>
              <a:rPr sz="3200" u="none" spc="-55" dirty="0"/>
              <a:t> </a:t>
            </a:r>
            <a:r>
              <a:rPr sz="3200" u="none" dirty="0"/>
              <a:t>Process</a:t>
            </a:r>
            <a:r>
              <a:rPr sz="3200" u="none" spc="-30" dirty="0"/>
              <a:t> </a:t>
            </a:r>
            <a:r>
              <a:rPr sz="3200" u="none" spc="-5" dirty="0"/>
              <a:t>Overview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0240" y="1073658"/>
            <a:ext cx="50266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91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48615" algn="l"/>
              </a:tabLst>
            </a:pPr>
            <a:r>
              <a:rPr lang="en-US" sz="2400" spc="-20" dirty="0">
                <a:latin typeface="Arial"/>
                <a:cs typeface="Arial"/>
              </a:rPr>
              <a:t>INLET-RH (11.54.936.729.027)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4005" y="2258833"/>
            <a:ext cx="1362710" cy="1252855"/>
          </a:xfrm>
          <a:custGeom>
            <a:avLst/>
            <a:gdLst/>
            <a:ahLst/>
            <a:cxnLst/>
            <a:rect l="l" t="t" r="r" b="b"/>
            <a:pathLst>
              <a:path w="1362710" h="1252854">
                <a:moveTo>
                  <a:pt x="1237234" y="0"/>
                </a:moveTo>
                <a:lnTo>
                  <a:pt x="125272" y="0"/>
                </a:lnTo>
                <a:lnTo>
                  <a:pt x="76509" y="9850"/>
                </a:lnTo>
                <a:lnTo>
                  <a:pt x="36690" y="36702"/>
                </a:lnTo>
                <a:lnTo>
                  <a:pt x="9844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44" y="1176218"/>
                </a:lnTo>
                <a:lnTo>
                  <a:pt x="36690" y="1216025"/>
                </a:lnTo>
                <a:lnTo>
                  <a:pt x="76509" y="1242877"/>
                </a:lnTo>
                <a:lnTo>
                  <a:pt x="125272" y="1252727"/>
                </a:lnTo>
                <a:lnTo>
                  <a:pt x="1237234" y="1252727"/>
                </a:lnTo>
                <a:lnTo>
                  <a:pt x="1285946" y="1242877"/>
                </a:lnTo>
                <a:lnTo>
                  <a:pt x="1325753" y="1216024"/>
                </a:lnTo>
                <a:lnTo>
                  <a:pt x="1352605" y="1176218"/>
                </a:lnTo>
                <a:lnTo>
                  <a:pt x="1362456" y="1127505"/>
                </a:lnTo>
                <a:lnTo>
                  <a:pt x="1362456" y="125221"/>
                </a:lnTo>
                <a:lnTo>
                  <a:pt x="1352605" y="76509"/>
                </a:lnTo>
                <a:lnTo>
                  <a:pt x="1325753" y="36702"/>
                </a:lnTo>
                <a:lnTo>
                  <a:pt x="1285946" y="9850"/>
                </a:lnTo>
                <a:lnTo>
                  <a:pt x="1237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6070" y="2485410"/>
            <a:ext cx="1676806" cy="644407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5814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Material</a:t>
            </a:r>
            <a:r>
              <a:rPr lang="en-US" spc="-60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Inflow(F.W)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1334" y="2715272"/>
            <a:ext cx="288290" cy="338455"/>
          </a:xfrm>
          <a:custGeom>
            <a:avLst/>
            <a:gdLst/>
            <a:ahLst/>
            <a:cxnLst/>
            <a:rect l="l" t="t" r="r" b="b"/>
            <a:pathLst>
              <a:path w="288289" h="338454">
                <a:moveTo>
                  <a:pt x="144018" y="0"/>
                </a:moveTo>
                <a:lnTo>
                  <a:pt x="144018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018" y="270637"/>
                </a:lnTo>
                <a:lnTo>
                  <a:pt x="144018" y="338327"/>
                </a:lnTo>
                <a:lnTo>
                  <a:pt x="288036" y="169163"/>
                </a:lnTo>
                <a:lnTo>
                  <a:pt x="144018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00528" y="2258833"/>
            <a:ext cx="1362710" cy="1252855"/>
          </a:xfrm>
          <a:custGeom>
            <a:avLst/>
            <a:gdLst/>
            <a:ahLst/>
            <a:cxnLst/>
            <a:rect l="l" t="t" r="r" b="b"/>
            <a:pathLst>
              <a:path w="1362710" h="1252854">
                <a:moveTo>
                  <a:pt x="1237234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7234" y="1252727"/>
                </a:lnTo>
                <a:lnTo>
                  <a:pt x="1285946" y="1242877"/>
                </a:lnTo>
                <a:lnTo>
                  <a:pt x="1325753" y="1216024"/>
                </a:lnTo>
                <a:lnTo>
                  <a:pt x="1352605" y="1176218"/>
                </a:lnTo>
                <a:lnTo>
                  <a:pt x="1362456" y="1127505"/>
                </a:lnTo>
                <a:lnTo>
                  <a:pt x="1362456" y="125221"/>
                </a:lnTo>
                <a:lnTo>
                  <a:pt x="1352605" y="76509"/>
                </a:lnTo>
                <a:lnTo>
                  <a:pt x="1325752" y="36702"/>
                </a:lnTo>
                <a:lnTo>
                  <a:pt x="1285946" y="9850"/>
                </a:lnTo>
                <a:lnTo>
                  <a:pt x="1237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2654846" y="2621675"/>
            <a:ext cx="1338428" cy="56489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lang="en-US" u="sng" dirty="0">
                <a:latin typeface="맑은 고딕"/>
                <a:cs typeface="맑은 고딕"/>
              </a:rPr>
              <a:t>＃</a:t>
            </a:r>
            <a:r>
              <a:rPr lang="en-US" u="sng" dirty="0">
                <a:latin typeface="Arial"/>
                <a:cs typeface="Arial"/>
              </a:rPr>
              <a:t>10</a:t>
            </a:r>
            <a:r>
              <a:rPr lang="en-US" u="sng" spc="-2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MCT M/C</a:t>
            </a:r>
          </a:p>
        </p:txBody>
      </p:sp>
      <p:sp>
        <p:nvSpPr>
          <p:cNvPr id="12" name="object 12"/>
          <p:cNvSpPr/>
          <p:nvPr/>
        </p:nvSpPr>
        <p:spPr>
          <a:xfrm>
            <a:off x="4197859" y="2715272"/>
            <a:ext cx="289560" cy="338455"/>
          </a:xfrm>
          <a:custGeom>
            <a:avLst/>
            <a:gdLst/>
            <a:ahLst/>
            <a:cxnLst/>
            <a:rect l="l" t="t" r="r" b="b"/>
            <a:pathLst>
              <a:path w="289560" h="338454">
                <a:moveTo>
                  <a:pt x="144779" y="0"/>
                </a:moveTo>
                <a:lnTo>
                  <a:pt x="144779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779" y="270637"/>
                </a:lnTo>
                <a:lnTo>
                  <a:pt x="144779" y="338327"/>
                </a:lnTo>
                <a:lnTo>
                  <a:pt x="289559" y="169163"/>
                </a:lnTo>
                <a:lnTo>
                  <a:pt x="144779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08577" y="2258833"/>
            <a:ext cx="1361440" cy="1252855"/>
          </a:xfrm>
          <a:custGeom>
            <a:avLst/>
            <a:gdLst/>
            <a:ahLst/>
            <a:cxnLst/>
            <a:rect l="l" t="t" r="r" b="b"/>
            <a:pathLst>
              <a:path w="1361439" h="1252854">
                <a:moveTo>
                  <a:pt x="1235710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5710" y="1252727"/>
                </a:lnTo>
                <a:lnTo>
                  <a:pt x="1284422" y="1242877"/>
                </a:lnTo>
                <a:lnTo>
                  <a:pt x="1324229" y="1216024"/>
                </a:lnTo>
                <a:lnTo>
                  <a:pt x="1351081" y="1176218"/>
                </a:lnTo>
                <a:lnTo>
                  <a:pt x="1360932" y="1127505"/>
                </a:lnTo>
                <a:lnTo>
                  <a:pt x="1360932" y="125221"/>
                </a:lnTo>
                <a:lnTo>
                  <a:pt x="1351081" y="76509"/>
                </a:lnTo>
                <a:lnTo>
                  <a:pt x="1324228" y="36702"/>
                </a:lnTo>
                <a:lnTo>
                  <a:pt x="1284422" y="9850"/>
                </a:lnTo>
                <a:lnTo>
                  <a:pt x="123571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05906" y="2715272"/>
            <a:ext cx="288290" cy="338455"/>
          </a:xfrm>
          <a:custGeom>
            <a:avLst/>
            <a:gdLst/>
            <a:ahLst/>
            <a:cxnLst/>
            <a:rect l="l" t="t" r="r" b="b"/>
            <a:pathLst>
              <a:path w="288289" h="338454">
                <a:moveTo>
                  <a:pt x="144018" y="0"/>
                </a:moveTo>
                <a:lnTo>
                  <a:pt x="144018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018" y="270637"/>
                </a:lnTo>
                <a:lnTo>
                  <a:pt x="144018" y="338327"/>
                </a:lnTo>
                <a:lnTo>
                  <a:pt x="288036" y="169163"/>
                </a:lnTo>
                <a:lnTo>
                  <a:pt x="144018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15100" y="2258833"/>
            <a:ext cx="1362710" cy="1252855"/>
          </a:xfrm>
          <a:custGeom>
            <a:avLst/>
            <a:gdLst/>
            <a:ahLst/>
            <a:cxnLst/>
            <a:rect l="l" t="t" r="r" b="b"/>
            <a:pathLst>
              <a:path w="1362709" h="1252854">
                <a:moveTo>
                  <a:pt x="1237234" y="0"/>
                </a:moveTo>
                <a:lnTo>
                  <a:pt x="125221" y="0"/>
                </a:lnTo>
                <a:lnTo>
                  <a:pt x="76509" y="9850"/>
                </a:lnTo>
                <a:lnTo>
                  <a:pt x="36703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1" y="1252727"/>
                </a:lnTo>
                <a:lnTo>
                  <a:pt x="1237234" y="1252727"/>
                </a:lnTo>
                <a:lnTo>
                  <a:pt x="1285946" y="1242877"/>
                </a:lnTo>
                <a:lnTo>
                  <a:pt x="1325753" y="1216024"/>
                </a:lnTo>
                <a:lnTo>
                  <a:pt x="1352605" y="1176218"/>
                </a:lnTo>
                <a:lnTo>
                  <a:pt x="1362456" y="1127505"/>
                </a:lnTo>
                <a:lnTo>
                  <a:pt x="1362456" y="125221"/>
                </a:lnTo>
                <a:lnTo>
                  <a:pt x="1352605" y="76509"/>
                </a:lnTo>
                <a:lnTo>
                  <a:pt x="1325752" y="36702"/>
                </a:lnTo>
                <a:lnTo>
                  <a:pt x="1285946" y="9850"/>
                </a:lnTo>
                <a:lnTo>
                  <a:pt x="1237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2431" y="2715272"/>
            <a:ext cx="289560" cy="338455"/>
          </a:xfrm>
          <a:custGeom>
            <a:avLst/>
            <a:gdLst/>
            <a:ahLst/>
            <a:cxnLst/>
            <a:rect l="l" t="t" r="r" b="b"/>
            <a:pathLst>
              <a:path w="289559" h="338454">
                <a:moveTo>
                  <a:pt x="144779" y="0"/>
                </a:moveTo>
                <a:lnTo>
                  <a:pt x="144779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779" y="270637"/>
                </a:lnTo>
                <a:lnTo>
                  <a:pt x="144779" y="338327"/>
                </a:lnTo>
                <a:lnTo>
                  <a:pt x="289559" y="169163"/>
                </a:lnTo>
                <a:lnTo>
                  <a:pt x="144779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23148" y="2258833"/>
            <a:ext cx="1361440" cy="1252855"/>
          </a:xfrm>
          <a:custGeom>
            <a:avLst/>
            <a:gdLst/>
            <a:ahLst/>
            <a:cxnLst/>
            <a:rect l="l" t="t" r="r" b="b"/>
            <a:pathLst>
              <a:path w="1361440" h="1252854">
                <a:moveTo>
                  <a:pt x="1235710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5710" y="1252727"/>
                </a:lnTo>
                <a:lnTo>
                  <a:pt x="1284422" y="1242877"/>
                </a:lnTo>
                <a:lnTo>
                  <a:pt x="1324229" y="1216024"/>
                </a:lnTo>
                <a:lnTo>
                  <a:pt x="1351081" y="1176218"/>
                </a:lnTo>
                <a:lnTo>
                  <a:pt x="1360932" y="1127505"/>
                </a:lnTo>
                <a:lnTo>
                  <a:pt x="1360932" y="125221"/>
                </a:lnTo>
                <a:lnTo>
                  <a:pt x="1351081" y="76509"/>
                </a:lnTo>
                <a:lnTo>
                  <a:pt x="1324228" y="36702"/>
                </a:lnTo>
                <a:lnTo>
                  <a:pt x="1284422" y="9850"/>
                </a:lnTo>
                <a:lnTo>
                  <a:pt x="123571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23211"/>
            <a:ext cx="3124200" cy="570506"/>
          </a:xfrm>
          <a:prstGeom prst="rect">
            <a:avLst/>
          </a:prstGeom>
        </p:spPr>
      </p:pic>
      <p:sp>
        <p:nvSpPr>
          <p:cNvPr id="22" name="object 11"/>
          <p:cNvSpPr txBox="1"/>
          <p:nvPr/>
        </p:nvSpPr>
        <p:spPr>
          <a:xfrm>
            <a:off x="4622040" y="2621675"/>
            <a:ext cx="1338428" cy="56489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lang="en-US" u="sng" dirty="0">
                <a:latin typeface="맑은 고딕"/>
                <a:cs typeface="맑은 고딕"/>
              </a:rPr>
              <a:t>＃</a:t>
            </a:r>
            <a:r>
              <a:rPr lang="en-US" u="sng" dirty="0">
                <a:latin typeface="Arial"/>
                <a:cs typeface="Arial"/>
              </a:rPr>
              <a:t>20</a:t>
            </a:r>
            <a:r>
              <a:rPr lang="en-US" u="sng" spc="-2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MCT M/C</a:t>
            </a:r>
          </a:p>
        </p:txBody>
      </p:sp>
      <p:sp>
        <p:nvSpPr>
          <p:cNvPr id="23" name="object 11"/>
          <p:cNvSpPr txBox="1"/>
          <p:nvPr/>
        </p:nvSpPr>
        <p:spPr>
          <a:xfrm>
            <a:off x="6527241" y="2616724"/>
            <a:ext cx="1338428" cy="56489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lang="en-US" u="sng" dirty="0">
                <a:latin typeface="맑은 고딕"/>
                <a:cs typeface="맑은 고딕"/>
              </a:rPr>
              <a:t>＃</a:t>
            </a:r>
            <a:r>
              <a:rPr lang="en-US" u="sng" dirty="0">
                <a:latin typeface="Arial"/>
                <a:cs typeface="Arial"/>
              </a:rPr>
              <a:t>30</a:t>
            </a:r>
            <a:r>
              <a:rPr lang="en-US" u="sng" spc="-2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CNC M/C</a:t>
            </a:r>
          </a:p>
        </p:txBody>
      </p:sp>
      <p:sp>
        <p:nvSpPr>
          <p:cNvPr id="24" name="object 11"/>
          <p:cNvSpPr txBox="1"/>
          <p:nvPr/>
        </p:nvSpPr>
        <p:spPr>
          <a:xfrm>
            <a:off x="8188961" y="2715272"/>
            <a:ext cx="1975765" cy="51616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600" spc="-5" dirty="0">
                <a:latin typeface="맑은 고딕"/>
                <a:cs typeface="맑은 고딕"/>
                <a:hlinkClick r:id="" action="ppaction://noaction"/>
              </a:rPr>
              <a:t>＃</a:t>
            </a:r>
            <a:r>
              <a:rPr lang="en-US" sz="1600" spc="-5" dirty="0">
                <a:latin typeface="Arial"/>
                <a:cs typeface="Arial"/>
                <a:hlinkClick r:id="" action="ppaction://noaction"/>
              </a:rPr>
              <a:t>40</a:t>
            </a:r>
            <a:r>
              <a:rPr lang="en-US" sz="1600" spc="-35" dirty="0">
                <a:latin typeface="Arial"/>
                <a:cs typeface="Arial"/>
                <a:hlinkClick r:id="" action="ppaction://noaction"/>
              </a:rPr>
              <a:t> 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lang="en-US" sz="1600" spc="-10" dirty="0" err="1">
                <a:latin typeface="Arial"/>
                <a:cs typeface="Arial"/>
              </a:rPr>
              <a:t>Leaktest</a:t>
            </a:r>
            <a:r>
              <a:rPr lang="en-US" sz="1600" spc="-10" dirty="0">
                <a:latin typeface="Arial"/>
                <a:cs typeface="Arial"/>
              </a:rPr>
              <a:t>, </a:t>
            </a:r>
          </a:p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600" spc="-10" dirty="0">
                <a:latin typeface="Arial"/>
                <a:cs typeface="Arial"/>
              </a:rPr>
              <a:t>Rust oil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object 19"/>
          <p:cNvSpPr/>
          <p:nvPr/>
        </p:nvSpPr>
        <p:spPr>
          <a:xfrm>
            <a:off x="8560942" y="4305300"/>
            <a:ext cx="1361440" cy="1252855"/>
          </a:xfrm>
          <a:custGeom>
            <a:avLst/>
            <a:gdLst/>
            <a:ahLst/>
            <a:cxnLst/>
            <a:rect l="l" t="t" r="r" b="b"/>
            <a:pathLst>
              <a:path w="1361440" h="1252854">
                <a:moveTo>
                  <a:pt x="1235710" y="0"/>
                </a:moveTo>
                <a:lnTo>
                  <a:pt x="125222" y="0"/>
                </a:lnTo>
                <a:lnTo>
                  <a:pt x="76509" y="9850"/>
                </a:lnTo>
                <a:lnTo>
                  <a:pt x="36702" y="36702"/>
                </a:lnTo>
                <a:lnTo>
                  <a:pt x="9850" y="76509"/>
                </a:lnTo>
                <a:lnTo>
                  <a:pt x="0" y="125221"/>
                </a:lnTo>
                <a:lnTo>
                  <a:pt x="0" y="1127505"/>
                </a:lnTo>
                <a:lnTo>
                  <a:pt x="9850" y="1176218"/>
                </a:lnTo>
                <a:lnTo>
                  <a:pt x="36703" y="1216025"/>
                </a:lnTo>
                <a:lnTo>
                  <a:pt x="76509" y="1242877"/>
                </a:lnTo>
                <a:lnTo>
                  <a:pt x="125222" y="1252727"/>
                </a:lnTo>
                <a:lnTo>
                  <a:pt x="1235710" y="1252727"/>
                </a:lnTo>
                <a:lnTo>
                  <a:pt x="1284422" y="1242877"/>
                </a:lnTo>
                <a:lnTo>
                  <a:pt x="1324229" y="1216024"/>
                </a:lnTo>
                <a:lnTo>
                  <a:pt x="1351081" y="1176218"/>
                </a:lnTo>
                <a:lnTo>
                  <a:pt x="1360932" y="1127505"/>
                </a:lnTo>
                <a:lnTo>
                  <a:pt x="1360932" y="125221"/>
                </a:lnTo>
                <a:lnTo>
                  <a:pt x="1351081" y="76509"/>
                </a:lnTo>
                <a:lnTo>
                  <a:pt x="1324228" y="36702"/>
                </a:lnTo>
                <a:lnTo>
                  <a:pt x="1284422" y="9850"/>
                </a:lnTo>
                <a:lnTo>
                  <a:pt x="123571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/>
          <p:cNvSpPr/>
          <p:nvPr/>
        </p:nvSpPr>
        <p:spPr>
          <a:xfrm rot="5400000">
            <a:off x="8996643" y="3698852"/>
            <a:ext cx="425027" cy="403084"/>
          </a:xfrm>
          <a:custGeom>
            <a:avLst/>
            <a:gdLst/>
            <a:ahLst/>
            <a:cxnLst/>
            <a:rect l="l" t="t" r="r" b="b"/>
            <a:pathLst>
              <a:path w="289559" h="338454">
                <a:moveTo>
                  <a:pt x="144779" y="0"/>
                </a:moveTo>
                <a:lnTo>
                  <a:pt x="144779" y="67690"/>
                </a:lnTo>
                <a:lnTo>
                  <a:pt x="0" y="67690"/>
                </a:lnTo>
                <a:lnTo>
                  <a:pt x="0" y="270637"/>
                </a:lnTo>
                <a:lnTo>
                  <a:pt x="144779" y="270637"/>
                </a:lnTo>
                <a:lnTo>
                  <a:pt x="144779" y="338327"/>
                </a:lnTo>
                <a:lnTo>
                  <a:pt x="289559" y="169163"/>
                </a:lnTo>
                <a:lnTo>
                  <a:pt x="144779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 txBox="1"/>
          <p:nvPr/>
        </p:nvSpPr>
        <p:spPr>
          <a:xfrm>
            <a:off x="8308341" y="4673643"/>
            <a:ext cx="1635760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lang="en-US" sz="1600" u="sng" spc="-5" dirty="0">
                <a:latin typeface="맑은 고딕"/>
                <a:cs typeface="맑은 고딕"/>
              </a:rPr>
              <a:t>#50 </a:t>
            </a:r>
            <a:r>
              <a:rPr lang="en-US" sz="1600" spc="-5" dirty="0">
                <a:latin typeface="맑은 고딕"/>
                <a:cs typeface="맑은 고딕"/>
              </a:rPr>
              <a:t>Storage &amp; Packaging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650240" y="1479589"/>
            <a:ext cx="50266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91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48615" algn="l"/>
              </a:tabLst>
            </a:pPr>
            <a:r>
              <a:rPr lang="en-US" sz="2400" spc="-20" dirty="0">
                <a:latin typeface="Arial"/>
                <a:cs typeface="Arial"/>
              </a:rPr>
              <a:t>INLET-RL (11.54.936.729.028)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20508" y="287781"/>
            <a:ext cx="2874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Sales</a:t>
            </a:r>
            <a:r>
              <a:rPr u="none" spc="-80" dirty="0"/>
              <a:t> </a:t>
            </a:r>
            <a:r>
              <a:rPr u="none" spc="-5" dirty="0"/>
              <a:t>Figure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5" y="114300"/>
            <a:ext cx="3506942" cy="641836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26875" y="1638300"/>
          <a:ext cx="9577646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0439" y="1917319"/>
            <a:ext cx="5785485" cy="2673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0" u="sng" spc="-5" dirty="0">
                <a:uFill>
                  <a:solidFill>
                    <a:srgbClr val="000000"/>
                  </a:solidFill>
                </a:uFill>
              </a:rPr>
              <a:t>Global</a:t>
            </a:r>
            <a:r>
              <a:rPr sz="6000" u="sng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6000" u="sng" spc="-5" dirty="0">
                <a:uFill>
                  <a:solidFill>
                    <a:srgbClr val="000000"/>
                  </a:solidFill>
                </a:uFill>
              </a:rPr>
              <a:t>Operation</a:t>
            </a:r>
            <a:endParaRPr sz="6000" dirty="0"/>
          </a:p>
          <a:p>
            <a:pPr marL="327660" marR="321310" algn="ctr">
              <a:lnSpc>
                <a:spcPct val="135000"/>
              </a:lnSpc>
              <a:spcBef>
                <a:spcPts val="1255"/>
              </a:spcBef>
            </a:pPr>
            <a:r>
              <a:rPr u="none" spc="-5" dirty="0"/>
              <a:t>Korea (HQ / Daegu) </a:t>
            </a:r>
            <a:r>
              <a:rPr u="none" spc="-15" dirty="0"/>
              <a:t>Vietnam</a:t>
            </a:r>
            <a:r>
              <a:rPr u="none" dirty="0"/>
              <a:t> </a:t>
            </a:r>
            <a:r>
              <a:rPr u="none" spc="-5" dirty="0"/>
              <a:t>(Ho</a:t>
            </a:r>
            <a:r>
              <a:rPr u="none" spc="-15" dirty="0"/>
              <a:t> </a:t>
            </a:r>
            <a:r>
              <a:rPr u="none" spc="-5" dirty="0"/>
              <a:t>Chi</a:t>
            </a:r>
            <a:r>
              <a:rPr u="none" spc="-15" dirty="0"/>
              <a:t> </a:t>
            </a:r>
            <a:r>
              <a:rPr u="none" spc="-5" dirty="0"/>
              <a:t>Minh)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4260" y="1917319"/>
            <a:ext cx="5616575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0" u="none" spc="-5" dirty="0"/>
              <a:t>Korea</a:t>
            </a:r>
            <a:r>
              <a:rPr sz="6000" u="none" spc="-40" dirty="0"/>
              <a:t> </a:t>
            </a:r>
            <a:r>
              <a:rPr sz="6000" u="none" spc="-5" dirty="0"/>
              <a:t>Operation</a:t>
            </a:r>
            <a:endParaRPr sz="6000" dirty="0"/>
          </a:p>
          <a:p>
            <a:pPr marL="3175" algn="ctr">
              <a:lnSpc>
                <a:spcPct val="100000"/>
              </a:lnSpc>
              <a:spcBef>
                <a:spcPts val="35"/>
              </a:spcBef>
            </a:pPr>
            <a:r>
              <a:rPr sz="4800" u="none" dirty="0"/>
              <a:t>(HQ</a:t>
            </a:r>
            <a:r>
              <a:rPr sz="4800" u="none" spc="-25" dirty="0"/>
              <a:t> </a:t>
            </a:r>
            <a:r>
              <a:rPr sz="4800" u="none" dirty="0"/>
              <a:t>/</a:t>
            </a:r>
            <a:r>
              <a:rPr sz="4800" u="none" spc="-25" dirty="0"/>
              <a:t> </a:t>
            </a:r>
            <a:r>
              <a:rPr sz="4800" u="none" spc="-5" dirty="0"/>
              <a:t>Daegu)</a:t>
            </a:r>
            <a:endParaRPr sz="4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69354" y="5828791"/>
            <a:ext cx="275907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Affiliates</a:t>
            </a:r>
            <a:endParaRPr sz="1200">
              <a:latin typeface="Arial"/>
              <a:cs typeface="Arial"/>
            </a:endParaRPr>
          </a:p>
          <a:p>
            <a:pPr marL="62230" indent="-50165">
              <a:lnSpc>
                <a:spcPct val="100000"/>
              </a:lnSpc>
              <a:spcBef>
                <a:spcPts val="5"/>
              </a:spcBef>
              <a:buSzPct val="90909"/>
              <a:buFont typeface="Arial"/>
              <a:buChar char="•"/>
              <a:tabLst>
                <a:tab pos="62865" algn="l"/>
              </a:tabLst>
            </a:pPr>
            <a:r>
              <a:rPr sz="1100" b="1" spc="-10" dirty="0">
                <a:latin typeface="Arial"/>
                <a:cs typeface="Arial"/>
              </a:rPr>
              <a:t>HAJIN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Trading </a:t>
            </a:r>
            <a:r>
              <a:rPr sz="1100" b="1" dirty="0">
                <a:latin typeface="Arial"/>
                <a:cs typeface="Arial"/>
              </a:rPr>
              <a:t>&amp;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Auto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Parts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Vietnam</a:t>
            </a:r>
            <a:endParaRPr sz="1100">
              <a:latin typeface="Arial"/>
              <a:cs typeface="Arial"/>
            </a:endParaRPr>
          </a:p>
          <a:p>
            <a:pPr marL="62230" indent="-50165">
              <a:lnSpc>
                <a:spcPct val="100000"/>
              </a:lnSpc>
              <a:buSzPct val="90909"/>
              <a:buFont typeface="Arial"/>
              <a:buChar char="•"/>
              <a:tabLst>
                <a:tab pos="62865" algn="l"/>
              </a:tabLst>
            </a:pPr>
            <a:r>
              <a:rPr sz="1100" b="1" dirty="0">
                <a:latin typeface="Arial"/>
                <a:cs typeface="Arial"/>
              </a:rPr>
              <a:t>SUNG-A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Tech.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Domestic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Sales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27270" y="2251710"/>
            <a:ext cx="1455420" cy="407034"/>
          </a:xfrm>
          <a:prstGeom prst="rect">
            <a:avLst/>
          </a:prstGeom>
          <a:solidFill>
            <a:srgbClr val="CC99FF"/>
          </a:solidFill>
          <a:ln w="25400">
            <a:solidFill>
              <a:srgbClr val="00000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1600" b="1" spc="-5" dirty="0">
                <a:latin typeface="맑은 고딕"/>
                <a:cs typeface="맑은 고딕"/>
              </a:rPr>
              <a:t>CEO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086" y="3036570"/>
            <a:ext cx="1772920" cy="403860"/>
          </a:xfrm>
          <a:prstGeom prst="rect">
            <a:avLst/>
          </a:prstGeom>
          <a:solidFill>
            <a:srgbClr val="E6B8B8"/>
          </a:solidFill>
          <a:ln w="254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71475">
              <a:lnSpc>
                <a:spcPct val="100000"/>
              </a:lnSpc>
              <a:spcBef>
                <a:spcPts val="600"/>
              </a:spcBef>
            </a:pPr>
            <a:r>
              <a:rPr sz="1600" b="1" spc="-5" dirty="0">
                <a:latin typeface="맑은 고딕"/>
                <a:cs typeface="맑은 고딕"/>
              </a:rPr>
              <a:t>Auto</a:t>
            </a:r>
            <a:r>
              <a:rPr sz="1600" b="1" spc="-40" dirty="0">
                <a:latin typeface="맑은 고딕"/>
                <a:cs typeface="맑은 고딕"/>
              </a:rPr>
              <a:t> </a:t>
            </a:r>
            <a:r>
              <a:rPr sz="1600" b="1" spc="-10" dirty="0">
                <a:latin typeface="맑은 고딕"/>
                <a:cs typeface="맑은 고딕"/>
              </a:rPr>
              <a:t>Parts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68773" y="3036570"/>
            <a:ext cx="1758314" cy="403860"/>
          </a:xfrm>
          <a:prstGeom prst="rect">
            <a:avLst/>
          </a:prstGeom>
          <a:solidFill>
            <a:srgbClr val="E6B8B8"/>
          </a:solidFill>
          <a:ln w="254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600"/>
              </a:spcBef>
            </a:pPr>
            <a:r>
              <a:rPr sz="1600" b="1" spc="-10" dirty="0">
                <a:latin typeface="맑은 고딕"/>
                <a:cs typeface="맑은 고딕"/>
              </a:rPr>
              <a:t>M/C</a:t>
            </a:r>
            <a:r>
              <a:rPr sz="1600" b="1" spc="-25" dirty="0">
                <a:latin typeface="맑은 고딕"/>
                <a:cs typeface="맑은 고딕"/>
              </a:rPr>
              <a:t> </a:t>
            </a:r>
            <a:r>
              <a:rPr sz="1600" b="1" spc="-5" dirty="0">
                <a:latin typeface="맑은 고딕"/>
                <a:cs typeface="맑은 고딕"/>
              </a:rPr>
              <a:t>&amp;</a:t>
            </a:r>
            <a:r>
              <a:rPr sz="1600" b="1" spc="-35" dirty="0">
                <a:latin typeface="맑은 고딕"/>
                <a:cs typeface="맑은 고딕"/>
              </a:rPr>
              <a:t> </a:t>
            </a:r>
            <a:r>
              <a:rPr sz="1600" b="1" spc="-45" dirty="0">
                <a:latin typeface="맑은 고딕"/>
                <a:cs typeface="맑은 고딕"/>
              </a:rPr>
              <a:t>Tool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0340" y="3883914"/>
            <a:ext cx="2329815" cy="407034"/>
          </a:xfrm>
          <a:prstGeom prst="rect">
            <a:avLst/>
          </a:prstGeom>
          <a:solidFill>
            <a:srgbClr val="E6B8B8"/>
          </a:solidFill>
          <a:ln w="25400">
            <a:solidFill>
              <a:srgbClr val="00000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610"/>
              </a:spcBef>
            </a:pPr>
            <a:r>
              <a:rPr sz="1600" b="1" spc="-30" dirty="0">
                <a:latin typeface="맑은 고딕"/>
                <a:cs typeface="맑은 고딕"/>
              </a:rPr>
              <a:t>Trading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46059" y="3036570"/>
            <a:ext cx="1762125" cy="403860"/>
          </a:xfrm>
          <a:prstGeom prst="rect">
            <a:avLst/>
          </a:prstGeom>
          <a:solidFill>
            <a:srgbClr val="E6B8B8"/>
          </a:solidFill>
          <a:ln w="254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160655">
              <a:lnSpc>
                <a:spcPct val="100000"/>
              </a:lnSpc>
              <a:spcBef>
                <a:spcPts val="600"/>
              </a:spcBef>
            </a:pPr>
            <a:r>
              <a:rPr sz="1600" b="1" spc="-5" dirty="0">
                <a:latin typeface="맑은 고딕"/>
                <a:cs typeface="맑은 고딕"/>
              </a:rPr>
              <a:t>Administration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9954" y="5002709"/>
            <a:ext cx="1601470" cy="521791"/>
          </a:xfrm>
          <a:prstGeom prst="rect">
            <a:avLst/>
          </a:prstGeom>
          <a:solidFill>
            <a:srgbClr val="DBEDF4"/>
          </a:solidFill>
          <a:ln w="25400">
            <a:solidFill>
              <a:srgbClr val="000000"/>
            </a:solidFill>
          </a:ln>
        </p:spPr>
        <p:txBody>
          <a:bodyPr vert="horz" wrap="square" lIns="0" tIns="128905" rIns="0" bIns="144000" rtlCol="0" anchor="ctr" anchorCtr="0">
            <a:spAutoFit/>
          </a:bodyPr>
          <a:lstStyle/>
          <a:p>
            <a:pPr marL="135890" algn="ctr">
              <a:lnSpc>
                <a:spcPct val="100000"/>
              </a:lnSpc>
              <a:spcBef>
                <a:spcPts val="1015"/>
              </a:spcBef>
            </a:pPr>
            <a:r>
              <a:rPr sz="1600" b="1" spc="-40" dirty="0">
                <a:latin typeface="맑은 고딕"/>
                <a:cs typeface="맑은 고딕"/>
              </a:rPr>
              <a:t>CVJ</a:t>
            </a:r>
            <a:r>
              <a:rPr sz="1600" b="1" spc="-35" dirty="0">
                <a:latin typeface="맑은 고딕"/>
                <a:cs typeface="맑은 고딕"/>
              </a:rPr>
              <a:t> </a:t>
            </a:r>
            <a:r>
              <a:rPr sz="1600" b="1" spc="-10" dirty="0">
                <a:latin typeface="맑은 고딕"/>
                <a:cs typeface="맑은 고딕"/>
              </a:rPr>
              <a:t>Parts</a:t>
            </a:r>
            <a:endParaRPr sz="1600" dirty="0">
              <a:latin typeface="맑은 고딕"/>
              <a:cs typeface="맑은 고딕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75610" y="4990338"/>
            <a:ext cx="1301750" cy="508000"/>
          </a:xfrm>
          <a:prstGeom prst="rect">
            <a:avLst/>
          </a:prstGeom>
          <a:solidFill>
            <a:srgbClr val="DBEDF4"/>
          </a:solidFill>
          <a:ln w="25400">
            <a:solidFill>
              <a:srgbClr val="000000"/>
            </a:solidFill>
          </a:ln>
        </p:spPr>
        <p:txBody>
          <a:bodyPr vert="horz" wrap="square" lIns="0" tIns="128905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1015"/>
              </a:spcBef>
            </a:pPr>
            <a:r>
              <a:rPr sz="1600" b="1" spc="-10" dirty="0">
                <a:latin typeface="맑은 고딕"/>
                <a:cs typeface="맑은 고딕"/>
              </a:rPr>
              <a:t>Grinders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14774" y="4990338"/>
            <a:ext cx="2012316" cy="499496"/>
          </a:xfrm>
          <a:prstGeom prst="rect">
            <a:avLst/>
          </a:prstGeom>
          <a:solidFill>
            <a:srgbClr val="DBEDF4"/>
          </a:solidFill>
          <a:ln w="25400">
            <a:solidFill>
              <a:srgbClr val="0000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363220" marR="368935" indent="298450">
              <a:lnSpc>
                <a:spcPct val="100000"/>
              </a:lnSpc>
              <a:spcBef>
                <a:spcPts val="55"/>
              </a:spcBef>
            </a:pPr>
            <a:r>
              <a:rPr sz="1600" b="1" spc="-5" dirty="0">
                <a:latin typeface="맑은 고딕"/>
                <a:cs typeface="맑은 고딕"/>
              </a:rPr>
              <a:t>Special</a:t>
            </a:r>
            <a:r>
              <a:rPr lang="en-US" sz="1600" b="1" spc="-5" dirty="0">
                <a:latin typeface="맑은 고딕"/>
                <a:cs typeface="맑은 고딕"/>
              </a:rPr>
              <a:t>   </a:t>
            </a:r>
            <a:r>
              <a:rPr sz="1600" b="1" spc="-5" dirty="0">
                <a:latin typeface="맑은 고딕"/>
                <a:cs typeface="맑은 고딕"/>
              </a:rPr>
              <a:t>Purpose</a:t>
            </a:r>
            <a:r>
              <a:rPr lang="en-US" sz="1600" b="1" spc="-5" dirty="0">
                <a:latin typeface="맑은 고딕"/>
                <a:cs typeface="맑은 고딕"/>
              </a:rPr>
              <a:t> </a:t>
            </a:r>
            <a:r>
              <a:rPr sz="1600" b="1" spc="-10" dirty="0">
                <a:latin typeface="맑은 고딕"/>
                <a:cs typeface="맑은 고딕"/>
              </a:rPr>
              <a:t>M/C</a:t>
            </a:r>
            <a:endParaRPr sz="1600" dirty="0">
              <a:latin typeface="맑은 고딕"/>
              <a:cs typeface="맑은 고딕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0340" y="4990338"/>
            <a:ext cx="1315720" cy="508000"/>
          </a:xfrm>
          <a:prstGeom prst="rect">
            <a:avLst/>
          </a:prstGeom>
          <a:solidFill>
            <a:srgbClr val="DBEDF4"/>
          </a:solidFill>
          <a:ln w="25400">
            <a:solidFill>
              <a:srgbClr val="000000"/>
            </a:solidFill>
          </a:ln>
        </p:spPr>
        <p:txBody>
          <a:bodyPr vert="horz" wrap="square" lIns="0" tIns="128905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15"/>
              </a:spcBef>
            </a:pPr>
            <a:r>
              <a:rPr sz="1600" b="1" spc="-10" dirty="0">
                <a:latin typeface="맑은 고딕"/>
                <a:cs typeface="맑은 고딕"/>
              </a:rPr>
              <a:t>Grinders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83473" y="4990338"/>
            <a:ext cx="1301750" cy="508000"/>
          </a:xfrm>
          <a:prstGeom prst="rect">
            <a:avLst/>
          </a:prstGeom>
          <a:solidFill>
            <a:srgbClr val="DBEDF4"/>
          </a:solidFill>
          <a:ln w="25400">
            <a:solidFill>
              <a:srgbClr val="0000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1600" b="1" spc="-10" dirty="0">
                <a:latin typeface="맑은 고딕"/>
                <a:cs typeface="맑은 고딕"/>
              </a:rPr>
              <a:t>MCT</a:t>
            </a:r>
            <a:endParaRPr sz="16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latin typeface="맑은 고딕"/>
                <a:cs typeface="맑은 고딕"/>
              </a:rPr>
              <a:t>V-Lathe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7309" y="3883914"/>
            <a:ext cx="1781175" cy="407034"/>
          </a:xfrm>
          <a:prstGeom prst="rect">
            <a:avLst/>
          </a:prstGeom>
          <a:solidFill>
            <a:srgbClr val="E6B8B8"/>
          </a:solidFill>
          <a:ln w="25400">
            <a:solidFill>
              <a:srgbClr val="00000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1600" b="1" spc="-10" dirty="0">
                <a:latin typeface="맑은 고딕"/>
                <a:cs typeface="맑은 고딕"/>
              </a:rPr>
              <a:t>Build</a:t>
            </a:r>
            <a:endParaRPr sz="1600">
              <a:latin typeface="맑은 고딕"/>
              <a:cs typeface="맑은 고딕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73530" y="2658617"/>
            <a:ext cx="7173595" cy="377825"/>
          </a:xfrm>
          <a:custGeom>
            <a:avLst/>
            <a:gdLst/>
            <a:ahLst/>
            <a:cxnLst/>
            <a:rect l="l" t="t" r="r" b="b"/>
            <a:pathLst>
              <a:path w="7173595" h="377825">
                <a:moveTo>
                  <a:pt x="3982211" y="0"/>
                </a:moveTo>
                <a:lnTo>
                  <a:pt x="3982211" y="377825"/>
                </a:lnTo>
              </a:path>
              <a:path w="7173595" h="377825">
                <a:moveTo>
                  <a:pt x="0" y="370078"/>
                </a:moveTo>
                <a:lnTo>
                  <a:pt x="0" y="149352"/>
                </a:lnTo>
              </a:path>
              <a:path w="7173595" h="377825">
                <a:moveTo>
                  <a:pt x="0" y="149352"/>
                </a:moveTo>
                <a:lnTo>
                  <a:pt x="7172325" y="149352"/>
                </a:lnTo>
              </a:path>
              <a:path w="7173595" h="377825">
                <a:moveTo>
                  <a:pt x="7173468" y="370078"/>
                </a:moveTo>
                <a:lnTo>
                  <a:pt x="7173468" y="149352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4661" y="3440429"/>
            <a:ext cx="3148330" cy="441325"/>
          </a:xfrm>
          <a:custGeom>
            <a:avLst/>
            <a:gdLst/>
            <a:ahLst/>
            <a:cxnLst/>
            <a:rect l="l" t="t" r="r" b="b"/>
            <a:pathLst>
              <a:path w="3148329" h="441325">
                <a:moveTo>
                  <a:pt x="0" y="441325"/>
                </a:moveTo>
                <a:lnTo>
                  <a:pt x="0" y="265175"/>
                </a:lnTo>
              </a:path>
              <a:path w="3148329" h="441325">
                <a:moveTo>
                  <a:pt x="0" y="265175"/>
                </a:moveTo>
                <a:lnTo>
                  <a:pt x="3148076" y="265175"/>
                </a:lnTo>
              </a:path>
              <a:path w="3148329" h="441325">
                <a:moveTo>
                  <a:pt x="1005839" y="265049"/>
                </a:moveTo>
                <a:lnTo>
                  <a:pt x="1005839" y="0"/>
                </a:lnTo>
              </a:path>
              <a:path w="3148329" h="441325">
                <a:moveTo>
                  <a:pt x="3131819" y="441325"/>
                </a:moveTo>
                <a:lnTo>
                  <a:pt x="3131819" y="265175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01973" y="4283202"/>
            <a:ext cx="1805305" cy="707390"/>
          </a:xfrm>
          <a:custGeom>
            <a:avLst/>
            <a:gdLst/>
            <a:ahLst/>
            <a:cxnLst/>
            <a:rect l="l" t="t" r="r" b="b"/>
            <a:pathLst>
              <a:path w="1805304" h="707389">
                <a:moveTo>
                  <a:pt x="1804797" y="706882"/>
                </a:moveTo>
                <a:lnTo>
                  <a:pt x="1795272" y="408431"/>
                </a:lnTo>
              </a:path>
              <a:path w="1805304" h="707389">
                <a:moveTo>
                  <a:pt x="0" y="408431"/>
                </a:moveTo>
                <a:lnTo>
                  <a:pt x="1805051" y="408431"/>
                </a:lnTo>
              </a:path>
              <a:path w="1805304" h="707389">
                <a:moveTo>
                  <a:pt x="932688" y="408050"/>
                </a:moveTo>
                <a:lnTo>
                  <a:pt x="932688" y="0"/>
                </a:lnTo>
              </a:path>
              <a:path w="1805304" h="707389">
                <a:moveTo>
                  <a:pt x="15621" y="706882"/>
                </a:moveTo>
                <a:lnTo>
                  <a:pt x="6096" y="40843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94397" y="4283202"/>
            <a:ext cx="1438275" cy="707390"/>
          </a:xfrm>
          <a:custGeom>
            <a:avLst/>
            <a:gdLst/>
            <a:ahLst/>
            <a:cxnLst/>
            <a:rect l="l" t="t" r="r" b="b"/>
            <a:pathLst>
              <a:path w="1438275" h="707389">
                <a:moveTo>
                  <a:pt x="1437385" y="706882"/>
                </a:moveTo>
                <a:lnTo>
                  <a:pt x="1429511" y="408431"/>
                </a:lnTo>
              </a:path>
              <a:path w="1438275" h="707389">
                <a:moveTo>
                  <a:pt x="7874" y="706882"/>
                </a:moveTo>
                <a:lnTo>
                  <a:pt x="0" y="408431"/>
                </a:lnTo>
              </a:path>
              <a:path w="1438275" h="707389">
                <a:moveTo>
                  <a:pt x="0" y="408431"/>
                </a:moveTo>
                <a:lnTo>
                  <a:pt x="1438275" y="408431"/>
                </a:lnTo>
              </a:path>
              <a:path w="1438275" h="707389">
                <a:moveTo>
                  <a:pt x="705611" y="408050"/>
                </a:moveTo>
                <a:lnTo>
                  <a:pt x="70561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091553" y="287781"/>
            <a:ext cx="29025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Organization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665466" y="854151"/>
            <a:ext cx="23291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6FC0"/>
                </a:solidFill>
                <a:latin typeface="Arial"/>
                <a:cs typeface="Arial"/>
              </a:rPr>
              <a:t>(Korea</a:t>
            </a:r>
            <a:r>
              <a:rPr sz="3200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/</a:t>
            </a:r>
            <a:r>
              <a:rPr sz="3200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HQ)</a:t>
            </a:r>
            <a:endParaRPr sz="3200" dirty="0">
              <a:latin typeface="Arial"/>
              <a:cs typeface="Arial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xmlns="" id="{15753DD0-712A-C0A9-BA8F-4D6E23AE1F87}"/>
              </a:ext>
            </a:extLst>
          </p:cNvPr>
          <p:cNvCxnSpPr>
            <a:stCxn id="10" idx="2"/>
            <a:endCxn id="14" idx="0"/>
          </p:cNvCxnSpPr>
          <p:nvPr/>
        </p:nvCxnSpPr>
        <p:spPr>
          <a:xfrm flipH="1">
            <a:off x="1560689" y="3440430"/>
            <a:ext cx="13857" cy="1562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760" y="2203196"/>
            <a:ext cx="44742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u="none" spc="-5" dirty="0"/>
              <a:t>Mana</a:t>
            </a:r>
            <a:r>
              <a:rPr sz="6000" u="none" spc="5" dirty="0"/>
              <a:t>g</a:t>
            </a:r>
            <a:r>
              <a:rPr sz="6000" u="none" spc="-5" dirty="0"/>
              <a:t>ement</a:t>
            </a:r>
            <a:endParaRPr sz="6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092A61C0-5C30-6B05-6B99-D7B94EC7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28" y="1491995"/>
            <a:ext cx="5630926" cy="5059149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202233" y="2103310"/>
            <a:ext cx="1565848" cy="2933826"/>
            <a:chOff x="7208519" y="2295144"/>
            <a:chExt cx="1589786" cy="2314957"/>
          </a:xfrm>
        </p:grpSpPr>
        <p:sp>
          <p:nvSpPr>
            <p:cNvPr id="4" name="object 4"/>
            <p:cNvSpPr/>
            <p:nvPr/>
          </p:nvSpPr>
          <p:spPr>
            <a:xfrm>
              <a:off x="7792212" y="3625597"/>
              <a:ext cx="426212" cy="984504"/>
            </a:xfrm>
            <a:custGeom>
              <a:avLst/>
              <a:gdLst/>
              <a:ahLst/>
              <a:cxnLst/>
              <a:rect l="l" t="t" r="r" b="b"/>
              <a:pathLst>
                <a:path w="535304" h="1603375">
                  <a:moveTo>
                    <a:pt x="0" y="1603247"/>
                  </a:moveTo>
                  <a:lnTo>
                    <a:pt x="534924" y="1603247"/>
                  </a:lnTo>
                  <a:lnTo>
                    <a:pt x="534924" y="0"/>
                  </a:lnTo>
                  <a:lnTo>
                    <a:pt x="0" y="0"/>
                  </a:lnTo>
                  <a:lnTo>
                    <a:pt x="0" y="1603247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08519" y="2295144"/>
              <a:ext cx="1589786" cy="1132840"/>
            </a:xfrm>
            <a:custGeom>
              <a:avLst/>
              <a:gdLst/>
              <a:ahLst/>
              <a:cxnLst/>
              <a:rect l="l" t="t" r="r" b="b"/>
              <a:pathLst>
                <a:path w="2071370" h="1132839">
                  <a:moveTo>
                    <a:pt x="0" y="1132331"/>
                  </a:moveTo>
                  <a:lnTo>
                    <a:pt x="2071116" y="1132331"/>
                  </a:lnTo>
                  <a:lnTo>
                    <a:pt x="2071116" y="0"/>
                  </a:lnTo>
                  <a:lnTo>
                    <a:pt x="0" y="0"/>
                  </a:lnTo>
                  <a:lnTo>
                    <a:pt x="0" y="1132331"/>
                  </a:lnTo>
                  <a:close/>
                </a:path>
              </a:pathLst>
            </a:custGeom>
            <a:ln w="57149">
              <a:solidFill>
                <a:srgbClr val="0066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46417" y="287781"/>
            <a:ext cx="2847975" cy="1080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35"/>
              </a:lnSpc>
              <a:spcBef>
                <a:spcPts val="95"/>
              </a:spcBef>
            </a:pPr>
            <a:r>
              <a:rPr u="none" spc="-5" dirty="0"/>
              <a:t>Plant</a:t>
            </a:r>
            <a:r>
              <a:rPr u="none" spc="-75" dirty="0"/>
              <a:t> </a:t>
            </a:r>
            <a:r>
              <a:rPr u="none" spc="-5" dirty="0"/>
              <a:t>Layout</a:t>
            </a:r>
          </a:p>
          <a:p>
            <a:pPr marL="531495">
              <a:lnSpc>
                <a:spcPts val="3675"/>
              </a:lnSpc>
            </a:pPr>
            <a:r>
              <a:rPr sz="3200" u="none" spc="-5" dirty="0">
                <a:solidFill>
                  <a:srgbClr val="006FC0"/>
                </a:solidFill>
              </a:rPr>
              <a:t>(Korea</a:t>
            </a:r>
            <a:r>
              <a:rPr sz="3200" u="none" spc="-5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524503" y="1479296"/>
            <a:ext cx="5632450" cy="5057775"/>
          </a:xfrm>
          <a:prstGeom prst="rect">
            <a:avLst/>
          </a:prstGeom>
          <a:ln w="25400">
            <a:solidFill>
              <a:srgbClr val="4AACC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R="1354455" algn="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03909" y="1724405"/>
            <a:ext cx="8180324" cy="3504692"/>
            <a:chOff x="803909" y="1724405"/>
            <a:chExt cx="8180324" cy="3504692"/>
          </a:xfrm>
        </p:grpSpPr>
        <p:sp>
          <p:nvSpPr>
            <p:cNvPr id="11" name="object 11"/>
            <p:cNvSpPr/>
            <p:nvPr/>
          </p:nvSpPr>
          <p:spPr>
            <a:xfrm>
              <a:off x="5295768" y="2240090"/>
              <a:ext cx="594361" cy="1129665"/>
            </a:xfrm>
            <a:custGeom>
              <a:avLst/>
              <a:gdLst/>
              <a:ahLst/>
              <a:cxnLst/>
              <a:rect l="l" t="t" r="r" b="b"/>
              <a:pathLst>
                <a:path w="741045" h="1129664">
                  <a:moveTo>
                    <a:pt x="0" y="1129284"/>
                  </a:moveTo>
                  <a:lnTo>
                    <a:pt x="740663" y="1129284"/>
                  </a:lnTo>
                  <a:lnTo>
                    <a:pt x="740663" y="0"/>
                  </a:lnTo>
                  <a:lnTo>
                    <a:pt x="0" y="0"/>
                  </a:lnTo>
                  <a:lnTo>
                    <a:pt x="0" y="1129284"/>
                  </a:lnTo>
                  <a:close/>
                </a:path>
              </a:pathLst>
            </a:custGeom>
            <a:ln w="57150">
              <a:solidFill>
                <a:srgbClr val="F7954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23418" y="2245486"/>
              <a:ext cx="996127" cy="520192"/>
            </a:xfrm>
            <a:custGeom>
              <a:avLst/>
              <a:gdLst/>
              <a:ahLst/>
              <a:cxnLst/>
              <a:rect l="l" t="t" r="r" b="b"/>
              <a:pathLst>
                <a:path w="520065" h="893445">
                  <a:moveTo>
                    <a:pt x="0" y="893063"/>
                  </a:moveTo>
                  <a:lnTo>
                    <a:pt x="519683" y="893063"/>
                  </a:lnTo>
                  <a:lnTo>
                    <a:pt x="519683" y="0"/>
                  </a:lnTo>
                  <a:lnTo>
                    <a:pt x="0" y="0"/>
                  </a:lnTo>
                  <a:lnTo>
                    <a:pt x="0" y="893063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75526" y="3625595"/>
              <a:ext cx="1836294" cy="1603375"/>
            </a:xfrm>
            <a:custGeom>
              <a:avLst/>
              <a:gdLst/>
              <a:ahLst/>
              <a:cxnLst/>
              <a:rect l="l" t="t" r="r" b="b"/>
              <a:pathLst>
                <a:path w="2265045" h="1603375">
                  <a:moveTo>
                    <a:pt x="0" y="1603247"/>
                  </a:moveTo>
                  <a:lnTo>
                    <a:pt x="2264664" y="1603247"/>
                  </a:lnTo>
                  <a:lnTo>
                    <a:pt x="2264664" y="0"/>
                  </a:lnTo>
                  <a:lnTo>
                    <a:pt x="0" y="0"/>
                  </a:lnTo>
                  <a:lnTo>
                    <a:pt x="0" y="1603247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05783" y="3706876"/>
              <a:ext cx="2189352" cy="1226694"/>
            </a:xfrm>
            <a:custGeom>
              <a:avLst/>
              <a:gdLst/>
              <a:ahLst/>
              <a:cxnLst/>
              <a:rect l="l" t="t" r="r" b="b"/>
              <a:pathLst>
                <a:path w="1343025" h="993775">
                  <a:moveTo>
                    <a:pt x="0" y="993648"/>
                  </a:moveTo>
                  <a:lnTo>
                    <a:pt x="1342643" y="993648"/>
                  </a:lnTo>
                  <a:lnTo>
                    <a:pt x="1342643" y="0"/>
                  </a:lnTo>
                  <a:lnTo>
                    <a:pt x="0" y="0"/>
                  </a:lnTo>
                  <a:lnTo>
                    <a:pt x="0" y="993648"/>
                  </a:lnTo>
                  <a:close/>
                </a:path>
              </a:pathLst>
            </a:custGeom>
            <a:ln w="57150">
              <a:solidFill>
                <a:srgbClr val="6F2F9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91143" y="3645407"/>
              <a:ext cx="593090" cy="1583690"/>
            </a:xfrm>
            <a:custGeom>
              <a:avLst/>
              <a:gdLst/>
              <a:ahLst/>
              <a:cxnLst/>
              <a:rect l="l" t="t" r="r" b="b"/>
              <a:pathLst>
                <a:path w="593090" h="1583689">
                  <a:moveTo>
                    <a:pt x="0" y="1583436"/>
                  </a:moveTo>
                  <a:lnTo>
                    <a:pt x="592835" y="1583436"/>
                  </a:lnTo>
                  <a:lnTo>
                    <a:pt x="592835" y="0"/>
                  </a:lnTo>
                  <a:lnTo>
                    <a:pt x="0" y="0"/>
                  </a:lnTo>
                  <a:lnTo>
                    <a:pt x="0" y="1583436"/>
                  </a:lnTo>
                  <a:close/>
                </a:path>
              </a:pathLst>
            </a:custGeom>
            <a:ln w="57149">
              <a:solidFill>
                <a:srgbClr val="00AF5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3909" y="1724405"/>
              <a:ext cx="565785" cy="215265"/>
            </a:xfrm>
            <a:custGeom>
              <a:avLst/>
              <a:gdLst/>
              <a:ahLst/>
              <a:cxnLst/>
              <a:rect l="l" t="t" r="r" b="b"/>
              <a:pathLst>
                <a:path w="565785" h="215264">
                  <a:moveTo>
                    <a:pt x="0" y="214884"/>
                  </a:moveTo>
                  <a:lnTo>
                    <a:pt x="565404" y="214884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214884"/>
                  </a:lnTo>
                  <a:close/>
                </a:path>
              </a:pathLst>
            </a:custGeom>
            <a:ln w="44450">
              <a:solidFill>
                <a:srgbClr val="0066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3909" y="2137409"/>
              <a:ext cx="565785" cy="215265"/>
            </a:xfrm>
            <a:custGeom>
              <a:avLst/>
              <a:gdLst/>
              <a:ahLst/>
              <a:cxnLst/>
              <a:rect l="l" t="t" r="r" b="b"/>
              <a:pathLst>
                <a:path w="565785" h="215264">
                  <a:moveTo>
                    <a:pt x="0" y="214884"/>
                  </a:moveTo>
                  <a:lnTo>
                    <a:pt x="565404" y="214884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214884"/>
                  </a:lnTo>
                  <a:close/>
                </a:path>
              </a:pathLst>
            </a:custGeom>
            <a:ln w="4445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909" y="2550413"/>
              <a:ext cx="565785" cy="215265"/>
            </a:xfrm>
            <a:custGeom>
              <a:avLst/>
              <a:gdLst/>
              <a:ahLst/>
              <a:cxnLst/>
              <a:rect l="l" t="t" r="r" b="b"/>
              <a:pathLst>
                <a:path w="565785" h="215264">
                  <a:moveTo>
                    <a:pt x="0" y="214884"/>
                  </a:moveTo>
                  <a:lnTo>
                    <a:pt x="565404" y="214884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214884"/>
                  </a:lnTo>
                  <a:close/>
                </a:path>
              </a:pathLst>
            </a:custGeom>
            <a:ln w="44450">
              <a:solidFill>
                <a:srgbClr val="FF99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3909" y="2964941"/>
              <a:ext cx="565785" cy="212090"/>
            </a:xfrm>
            <a:custGeom>
              <a:avLst/>
              <a:gdLst/>
              <a:ahLst/>
              <a:cxnLst/>
              <a:rect l="l" t="t" r="r" b="b"/>
              <a:pathLst>
                <a:path w="565785" h="212089">
                  <a:moveTo>
                    <a:pt x="0" y="211836"/>
                  </a:moveTo>
                  <a:lnTo>
                    <a:pt x="565404" y="211836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44450">
              <a:solidFill>
                <a:srgbClr val="00E3A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3909" y="3377945"/>
              <a:ext cx="565785" cy="213360"/>
            </a:xfrm>
            <a:custGeom>
              <a:avLst/>
              <a:gdLst/>
              <a:ahLst/>
              <a:cxnLst/>
              <a:rect l="l" t="t" r="r" b="b"/>
              <a:pathLst>
                <a:path w="565785" h="213360">
                  <a:moveTo>
                    <a:pt x="0" y="213360"/>
                  </a:moveTo>
                  <a:lnTo>
                    <a:pt x="565404" y="213360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213360"/>
                  </a:lnTo>
                  <a:close/>
                </a:path>
              </a:pathLst>
            </a:custGeom>
            <a:ln w="44450">
              <a:solidFill>
                <a:srgbClr val="FF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3909" y="3789426"/>
              <a:ext cx="565785" cy="215265"/>
            </a:xfrm>
            <a:custGeom>
              <a:avLst/>
              <a:gdLst/>
              <a:ahLst/>
              <a:cxnLst/>
              <a:rect l="l" t="t" r="r" b="b"/>
              <a:pathLst>
                <a:path w="565785" h="215264">
                  <a:moveTo>
                    <a:pt x="0" y="214884"/>
                  </a:moveTo>
                  <a:lnTo>
                    <a:pt x="565404" y="214884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214884"/>
                  </a:lnTo>
                  <a:close/>
                </a:path>
              </a:pathLst>
            </a:custGeom>
            <a:ln w="44450">
              <a:solidFill>
                <a:srgbClr val="FFFF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18919" y="1732279"/>
            <a:ext cx="8915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Roller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Turning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8919" y="2146554"/>
            <a:ext cx="15240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Spider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Turning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&amp;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Broach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18919" y="2559557"/>
            <a:ext cx="1294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O/R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&amp;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I/R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Soft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Milling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18919" y="2972180"/>
            <a:ext cx="7588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Spider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Asm.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18919" y="3386709"/>
            <a:ext cx="13277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After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Grind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lang="en-US" sz="1000" b="1" spc="-5" dirty="0">
                <a:latin typeface="Arial"/>
                <a:cs typeface="Arial"/>
              </a:rPr>
              <a:t>Ball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18919" y="3799459"/>
            <a:ext cx="13760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Spider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&amp; Ball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Grinding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14094" y="4213986"/>
            <a:ext cx="12223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Cage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&amp;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I/R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Grinding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28515" y="2368295"/>
            <a:ext cx="80010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91770" marR="104775" indent="-81280">
              <a:lnSpc>
                <a:spcPct val="100000"/>
              </a:lnSpc>
              <a:spcBef>
                <a:spcPts val="330"/>
              </a:spcBef>
            </a:pPr>
            <a:r>
              <a:rPr sz="1200" b="1" spc="-5" dirty="0">
                <a:latin typeface="Arial"/>
                <a:cs typeface="Arial"/>
              </a:rPr>
              <a:t>Ma</a:t>
            </a:r>
            <a:r>
              <a:rPr sz="1200" b="1" dirty="0">
                <a:latin typeface="Arial"/>
                <a:cs typeface="Arial"/>
              </a:rPr>
              <a:t>teri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  </a:t>
            </a:r>
            <a:r>
              <a:rPr sz="1200" b="1" spc="-5" dirty="0">
                <a:latin typeface="Arial"/>
                <a:cs typeface="Arial"/>
              </a:rPr>
              <a:t>Stock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93564" y="1955292"/>
            <a:ext cx="1308100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330"/>
              </a:spcBef>
            </a:pPr>
            <a:r>
              <a:rPr sz="1200" b="1" spc="-5" dirty="0">
                <a:latin typeface="Arial"/>
                <a:cs typeface="Arial"/>
              </a:rPr>
              <a:t>Material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Stock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08519" y="1955292"/>
            <a:ext cx="1308100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330"/>
              </a:spcBef>
            </a:pPr>
            <a:r>
              <a:rPr sz="1200" b="1" spc="-5" dirty="0">
                <a:latin typeface="Arial"/>
                <a:cs typeface="Arial"/>
              </a:rPr>
              <a:t>Material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Stock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xmlns="" id="{DEFE1F93-AE72-9D4D-150A-131B4FF1A27A}"/>
              </a:ext>
            </a:extLst>
          </p:cNvPr>
          <p:cNvSpPr/>
          <p:nvPr/>
        </p:nvSpPr>
        <p:spPr>
          <a:xfrm>
            <a:off x="797878" y="4251389"/>
            <a:ext cx="565786" cy="175895"/>
          </a:xfrm>
          <a:custGeom>
            <a:avLst/>
            <a:gdLst/>
            <a:ahLst/>
            <a:cxnLst/>
            <a:rect l="l" t="t" r="r" b="b"/>
            <a:pathLst>
              <a:path w="1343025" h="993775">
                <a:moveTo>
                  <a:pt x="0" y="993648"/>
                </a:moveTo>
                <a:lnTo>
                  <a:pt x="1342643" y="993648"/>
                </a:lnTo>
                <a:lnTo>
                  <a:pt x="1342643" y="0"/>
                </a:lnTo>
                <a:lnTo>
                  <a:pt x="0" y="0"/>
                </a:lnTo>
                <a:lnTo>
                  <a:pt x="0" y="993648"/>
                </a:lnTo>
                <a:close/>
              </a:path>
            </a:pathLst>
          </a:custGeom>
          <a:ln w="57150">
            <a:solidFill>
              <a:srgbClr val="6F2F9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4522470" algn="l"/>
              </a:tabLst>
            </a:pPr>
            <a:r>
              <a:rPr spc="-5" dirty="0"/>
              <a:t> 	Manufacturing</a:t>
            </a:r>
            <a:r>
              <a:rPr dirty="0"/>
              <a:t> </a:t>
            </a:r>
            <a:r>
              <a:rPr spc="-5" dirty="0"/>
              <a:t>Facilities</a:t>
            </a:r>
            <a:r>
              <a:rPr spc="250" dirty="0"/>
              <a:t> </a:t>
            </a:r>
          </a:p>
          <a:p>
            <a:pPr marL="144145" marR="174625" algn="r">
              <a:lnSpc>
                <a:spcPts val="3675"/>
              </a:lnSpc>
            </a:pPr>
            <a:r>
              <a:rPr sz="3200" u="none" dirty="0">
                <a:solidFill>
                  <a:srgbClr val="006FC0"/>
                </a:solidFill>
              </a:rPr>
              <a:t>(Korea</a:t>
            </a:r>
            <a:r>
              <a:rPr sz="3200" u="none" spc="-6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62842"/>
              </p:ext>
            </p:extLst>
          </p:nvPr>
        </p:nvGraphicFramePr>
        <p:xfrm>
          <a:off x="384175" y="1563750"/>
          <a:ext cx="9433558" cy="4800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086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Equipment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Maker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Remark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4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External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Grinder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Sunghoon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300" spc="-10" dirty="0">
                          <a:latin typeface="Arial"/>
                          <a:cs typeface="Arial"/>
                        </a:rPr>
                        <a:t>7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7525" marR="358775" indent="-148590">
                        <a:lnSpc>
                          <a:spcPct val="100000"/>
                        </a:lnSpc>
                        <a:spcBef>
                          <a:spcPts val="245"/>
                        </a:spcBef>
                        <a:tabLst>
                          <a:tab pos="1400810" algn="l"/>
                          <a:tab pos="1833245" algn="l"/>
                        </a:tabLst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Spider</a:t>
                      </a:r>
                      <a:r>
                        <a:rPr sz="13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5,	Inner Race : </a:t>
                      </a:r>
                      <a:r>
                        <a:rPr lang="en-US" sz="13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Cage</a:t>
                      </a:r>
                      <a:r>
                        <a:rPr sz="13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:</a:t>
                      </a:r>
                      <a:r>
                        <a:rPr lang="en-US" sz="1300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,		Ball: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spc="-5" dirty="0">
                          <a:latin typeface="Arial"/>
                          <a:cs typeface="Arial"/>
                        </a:rPr>
                        <a:t>6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Internal</a:t>
                      </a:r>
                      <a:r>
                        <a:rPr sz="13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Grinder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Sunghoon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12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4"/>
                        </a:spcBef>
                        <a:tabLst>
                          <a:tab pos="1046480" algn="l"/>
                        </a:tabLst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Ball: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spc="-35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cage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:</a:t>
                      </a:r>
                      <a:r>
                        <a:rPr lang="en-US" sz="1300" spc="-5" dirty="0">
                          <a:latin typeface="Arial"/>
                          <a:cs typeface="Arial"/>
                        </a:rPr>
                        <a:t>4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Double disc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Grinder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Shinhan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Centerless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Grinder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Hanhwa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(6)Windows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Grinder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Meccanodora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Italy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Cage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Assembly Machine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Sunghoon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Spider</a:t>
                      </a:r>
                      <a:r>
                        <a:rPr sz="13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ASM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Washing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M/C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ilsung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Polishing 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M/C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Roesler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Germany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Shot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Blast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M/C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Roesler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Germany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Buffing M/C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Hyundai-wia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14604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Window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Punching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Press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Georg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Germany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Cage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Window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Broaching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M/C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5" dirty="0">
                          <a:latin typeface="Arial"/>
                          <a:cs typeface="Arial"/>
                        </a:rPr>
                        <a:t>Varinelli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20" dirty="0">
                          <a:latin typeface="Arial"/>
                          <a:cs typeface="Arial"/>
                        </a:rPr>
                        <a:t>Italy,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Korea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Cage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017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5" dirty="0">
                          <a:latin typeface="Arial"/>
                          <a:cs typeface="Arial"/>
                        </a:rPr>
                        <a:t>IR</a:t>
                      </a:r>
                      <a:r>
                        <a:rPr lang="en-US" altLang="ko-KR"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ko-KR" sz="1300" spc="-10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lang="en-US" altLang="ko-KR"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ko-KR" sz="1300" spc="-5" dirty="0">
                          <a:latin typeface="Arial"/>
                          <a:cs typeface="Arial"/>
                        </a:rPr>
                        <a:t>Grinder</a:t>
                      </a:r>
                      <a:endParaRPr lang="en-US" altLang="ko-KR"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10" dirty="0" err="1">
                          <a:latin typeface="Arial"/>
                          <a:cs typeface="Arial"/>
                        </a:rPr>
                        <a:t>Sunghoon</a:t>
                      </a:r>
                      <a:endParaRPr lang="en-US" altLang="ko-KR"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10" dirty="0">
                          <a:latin typeface="Arial"/>
                          <a:cs typeface="Arial"/>
                        </a:rPr>
                        <a:t>Korea</a:t>
                      </a:r>
                      <a:endParaRPr lang="en-US" altLang="ko-KR"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3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5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lang="en-US" altLang="ko-KR"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ko-KR" sz="1300" spc="-5" dirty="0">
                          <a:latin typeface="Arial"/>
                          <a:cs typeface="Arial"/>
                        </a:rPr>
                        <a:t>Race</a:t>
                      </a:r>
                      <a:endParaRPr lang="en-US" altLang="ko-KR"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42074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Lathe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Hyundai-wia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300" spc="-10" dirty="0">
                          <a:latin typeface="Arial"/>
                          <a:cs typeface="Arial"/>
                        </a:rPr>
                        <a:t>0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8125">
                <a:tc rowSpan="2"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OR/IR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Track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Milling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M/C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Sunghoon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462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Meccanodora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Italy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Broaching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m/c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KMT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1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3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Windows</a:t>
                      </a:r>
                      <a:r>
                        <a:rPr sz="1300" spc="3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hard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/soft mill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Sunghoon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Korea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1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Cage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22432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4522470" algn="l"/>
              </a:tabLst>
            </a:pPr>
            <a:r>
              <a:rPr spc="-5" dirty="0"/>
              <a:t> 	Manufacturing</a:t>
            </a:r>
            <a:r>
              <a:rPr dirty="0"/>
              <a:t> </a:t>
            </a:r>
            <a:r>
              <a:rPr spc="-5" dirty="0"/>
              <a:t>Facilities</a:t>
            </a:r>
            <a:r>
              <a:rPr spc="250" dirty="0"/>
              <a:t> </a:t>
            </a:r>
          </a:p>
          <a:p>
            <a:pPr marL="144145" marR="174625" algn="r">
              <a:lnSpc>
                <a:spcPts val="3675"/>
              </a:lnSpc>
            </a:pPr>
            <a:r>
              <a:rPr sz="3200" u="none" dirty="0">
                <a:solidFill>
                  <a:srgbClr val="006FC0"/>
                </a:solidFill>
              </a:rPr>
              <a:t>(Korea</a:t>
            </a:r>
            <a:r>
              <a:rPr sz="3200" u="none" spc="-6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78834"/>
              </p:ext>
            </p:extLst>
          </p:nvPr>
        </p:nvGraphicFramePr>
        <p:xfrm>
          <a:off x="384175" y="1399920"/>
          <a:ext cx="9433558" cy="1068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086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Equipment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Maker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Remark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15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spc="-5" dirty="0">
                          <a:latin typeface="Arial"/>
                          <a:cs typeface="Arial"/>
                        </a:rPr>
                        <a:t>Polishing(Barrel)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M/C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Rosler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Germany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6261912"/>
                  </a:ext>
                </a:extLst>
              </a:tr>
              <a:tr h="11715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Forming Press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Shandong </a:t>
                      </a:r>
                      <a:r>
                        <a:rPr lang="en-US" sz="1300" dirty="0" err="1">
                          <a:latin typeface="Arial"/>
                          <a:cs typeface="Arial"/>
                        </a:rPr>
                        <a:t>ludi</a:t>
                      </a:r>
                      <a:r>
                        <a:rPr lang="en-US" sz="1300" dirty="0">
                          <a:latin typeface="Arial"/>
                          <a:cs typeface="Arial"/>
                        </a:rPr>
                        <a:t> industry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China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1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spc="-5" dirty="0">
                          <a:latin typeface="Arial"/>
                          <a:cs typeface="Arial"/>
                        </a:rPr>
                        <a:t>Cage</a:t>
                      </a:r>
                      <a:endParaRPr lang="en-US" altLang="ko-KR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9821238"/>
                  </a:ext>
                </a:extLst>
              </a:tr>
              <a:tr h="11715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Cutting M/C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10" dirty="0" err="1">
                          <a:latin typeface="Arial"/>
                          <a:cs typeface="Arial"/>
                        </a:rPr>
                        <a:t>Sunghoon</a:t>
                      </a:r>
                      <a:endParaRPr lang="en-US" altLang="ko-KR"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10" dirty="0">
                          <a:latin typeface="Arial"/>
                          <a:cs typeface="Arial"/>
                        </a:rPr>
                        <a:t>Korea</a:t>
                      </a:r>
                      <a:endParaRPr lang="en-US" altLang="ko-KR"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1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spc="-5" dirty="0">
                          <a:latin typeface="Arial"/>
                          <a:cs typeface="Arial"/>
                        </a:rPr>
                        <a:t>Cage</a:t>
                      </a:r>
                      <a:endParaRPr lang="en-US" altLang="ko-KR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6758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535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892956"/>
              </p:ext>
            </p:extLst>
          </p:nvPr>
        </p:nvGraphicFramePr>
        <p:xfrm>
          <a:off x="512762" y="1541525"/>
          <a:ext cx="9204959" cy="3331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4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0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7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Equipment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Maker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500" b="1" spc="3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Manufacturer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Specifications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240665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Remark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Con-tracer</a:t>
                      </a: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spc="-15" dirty="0">
                          <a:latin typeface="Arial"/>
                          <a:cs typeface="Arial"/>
                        </a:rPr>
                        <a:t>Tokyo-Seimitsu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Japan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1700SD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2007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Roundness</a:t>
                      </a:r>
                      <a:r>
                        <a:rPr sz="15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Tester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spc="-15" dirty="0">
                          <a:latin typeface="Arial"/>
                          <a:cs typeface="Arial"/>
                        </a:rPr>
                        <a:t>Tokoyoseimitsu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Japan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Randcom</a:t>
                      </a:r>
                      <a:r>
                        <a:rPr sz="15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44SD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2007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Roughness</a:t>
                      </a:r>
                      <a:r>
                        <a:rPr sz="15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Tester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spc="-15" dirty="0">
                          <a:latin typeface="Arial"/>
                          <a:cs typeface="Arial"/>
                        </a:rPr>
                        <a:t>Tokoyoseimitsu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Japan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Surfcom</a:t>
                      </a:r>
                      <a:r>
                        <a:rPr sz="15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480A</a:t>
                      </a: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2007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Vickers</a:t>
                      </a:r>
                      <a:r>
                        <a:rPr sz="15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Hardness</a:t>
                      </a:r>
                      <a:r>
                        <a:rPr sz="15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Tester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Mitsutoyo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HM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2007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Profile</a:t>
                      </a:r>
                      <a:r>
                        <a:rPr sz="15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Projector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Mitsutoyo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88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172-847D</a:t>
                      </a:r>
                    </a:p>
                  </a:txBody>
                  <a:tcPr marL="0" marR="0" marT="5588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2012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CMM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Carl-Zeiss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altLang="ko-KR" sz="1600" spc="-10" dirty="0">
                          <a:latin typeface="Arial"/>
                          <a:cs typeface="Arial"/>
                        </a:rPr>
                        <a:t>Germany</a:t>
                      </a:r>
                      <a:endParaRPr lang="en-US" altLang="ko-KR" sz="1600" dirty="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 marR="177800" indent="2343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Contura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G2</a:t>
                      </a:r>
                      <a:r>
                        <a:rPr sz="13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776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AK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IV</a:t>
                      </a:r>
                    </a:p>
                  </a:txBody>
                  <a:tcPr marL="0" marR="0" marT="8255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2013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Rockwell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Hardness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Testing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M/C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KIM</a:t>
                      </a:r>
                      <a:r>
                        <a:rPr sz="15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latin typeface="Arial"/>
                          <a:cs typeface="Arial"/>
                        </a:rPr>
                        <a:t>Tech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6750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Korea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DTR-200N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2013</a:t>
                      </a: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3703320" algn="l"/>
              </a:tabLst>
            </a:pPr>
            <a:r>
              <a:rPr spc="-5" dirty="0"/>
              <a:t> 	Quality</a:t>
            </a:r>
            <a:r>
              <a:rPr dirty="0"/>
              <a:t> </a:t>
            </a:r>
            <a:r>
              <a:rPr spc="-5" dirty="0"/>
              <a:t>Inspection</a:t>
            </a:r>
            <a:r>
              <a:rPr spc="5" dirty="0"/>
              <a:t> </a:t>
            </a:r>
            <a:r>
              <a:rPr spc="-5" dirty="0"/>
              <a:t>Facilities</a:t>
            </a:r>
            <a:r>
              <a:rPr spc="265" dirty="0"/>
              <a:t> </a:t>
            </a:r>
          </a:p>
          <a:p>
            <a:pPr marL="144145" marR="175260" algn="r">
              <a:lnSpc>
                <a:spcPts val="3675"/>
              </a:lnSpc>
            </a:pPr>
            <a:r>
              <a:rPr sz="3200" u="none" spc="-5" dirty="0">
                <a:solidFill>
                  <a:srgbClr val="006FC0"/>
                </a:solidFill>
              </a:rPr>
              <a:t>(Korea</a:t>
            </a:r>
            <a:r>
              <a:rPr sz="3200" u="none" spc="-5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1" y="1414272"/>
            <a:ext cx="2587752" cy="19461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7248" y="1414272"/>
            <a:ext cx="1969897" cy="19370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51703" y="1385316"/>
            <a:ext cx="2028444" cy="19461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3028" y="1414272"/>
            <a:ext cx="2260092" cy="19370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8564" y="3921252"/>
            <a:ext cx="2322576" cy="23332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8348" y="3921252"/>
            <a:ext cx="2773679" cy="237591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6874" y="3440429"/>
            <a:ext cx="1438910" cy="31877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350"/>
              </a:spcBef>
            </a:pPr>
            <a:r>
              <a:rPr sz="1400" b="1" spc="-5" dirty="0">
                <a:latin typeface="Arial"/>
                <a:cs typeface="Arial"/>
              </a:rPr>
              <a:t>Con-tracer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2790" y="3440429"/>
            <a:ext cx="1727200" cy="53213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400" b="1" spc="-5" dirty="0">
                <a:latin typeface="Arial"/>
                <a:cs typeface="Arial"/>
              </a:rPr>
              <a:t>Roundness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20" dirty="0">
                <a:latin typeface="Arial"/>
                <a:cs typeface="Arial"/>
              </a:rPr>
              <a:t>Tester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21629" y="3440429"/>
            <a:ext cx="1729739" cy="532130"/>
          </a:xfrm>
          <a:custGeom>
            <a:avLst/>
            <a:gdLst/>
            <a:ahLst/>
            <a:cxnLst/>
            <a:rect l="l" t="t" r="r" b="b"/>
            <a:pathLst>
              <a:path w="1729740" h="532129">
                <a:moveTo>
                  <a:pt x="1729739" y="0"/>
                </a:moveTo>
                <a:lnTo>
                  <a:pt x="0" y="0"/>
                </a:lnTo>
                <a:lnTo>
                  <a:pt x="0" y="531876"/>
                </a:lnTo>
                <a:lnTo>
                  <a:pt x="1729739" y="531876"/>
                </a:lnTo>
                <a:lnTo>
                  <a:pt x="1729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421629" y="3440429"/>
            <a:ext cx="1729739" cy="53213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400" b="1" spc="-5" dirty="0">
                <a:latin typeface="Arial"/>
                <a:cs typeface="Arial"/>
              </a:rPr>
              <a:t>Roughness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20" dirty="0">
                <a:latin typeface="Arial"/>
                <a:cs typeface="Arial"/>
              </a:rPr>
              <a:t>Tester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28966" y="3440429"/>
            <a:ext cx="1728470" cy="31750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75260">
              <a:lnSpc>
                <a:spcPct val="100000"/>
              </a:lnSpc>
              <a:spcBef>
                <a:spcPts val="350"/>
              </a:spcBef>
            </a:pPr>
            <a:r>
              <a:rPr sz="1400" b="1" spc="-5" dirty="0">
                <a:latin typeface="Arial"/>
                <a:cs typeface="Arial"/>
              </a:rPr>
              <a:t>Hardness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Tester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37513" y="6362953"/>
            <a:ext cx="1897380" cy="342900"/>
            <a:chOff x="937513" y="6362953"/>
            <a:chExt cx="1897380" cy="342900"/>
          </a:xfrm>
        </p:grpSpPr>
        <p:sp>
          <p:nvSpPr>
            <p:cNvPr id="20" name="object 20"/>
            <p:cNvSpPr/>
            <p:nvPr/>
          </p:nvSpPr>
          <p:spPr>
            <a:xfrm>
              <a:off x="950213" y="6375653"/>
              <a:ext cx="1871980" cy="317500"/>
            </a:xfrm>
            <a:custGeom>
              <a:avLst/>
              <a:gdLst/>
              <a:ahLst/>
              <a:cxnLst/>
              <a:rect l="l" t="t" r="r" b="b"/>
              <a:pathLst>
                <a:path w="1871980" h="317500">
                  <a:moveTo>
                    <a:pt x="1871472" y="0"/>
                  </a:moveTo>
                  <a:lnTo>
                    <a:pt x="0" y="0"/>
                  </a:lnTo>
                  <a:lnTo>
                    <a:pt x="0" y="316992"/>
                  </a:lnTo>
                  <a:lnTo>
                    <a:pt x="1871472" y="316992"/>
                  </a:lnTo>
                  <a:lnTo>
                    <a:pt x="1871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0213" y="6375653"/>
              <a:ext cx="1871980" cy="317500"/>
            </a:xfrm>
            <a:custGeom>
              <a:avLst/>
              <a:gdLst/>
              <a:ahLst/>
              <a:cxnLst/>
              <a:rect l="l" t="t" r="r" b="b"/>
              <a:pathLst>
                <a:path w="1871980" h="317500">
                  <a:moveTo>
                    <a:pt x="0" y="316992"/>
                  </a:moveTo>
                  <a:lnTo>
                    <a:pt x="1871472" y="316992"/>
                  </a:lnTo>
                  <a:lnTo>
                    <a:pt x="1871472" y="0"/>
                  </a:lnTo>
                  <a:lnTo>
                    <a:pt x="0" y="0"/>
                  </a:lnTo>
                  <a:lnTo>
                    <a:pt x="0" y="31699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2913" y="6408216"/>
            <a:ext cx="1846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Carl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Zeiss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CMM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12178" y="6320282"/>
            <a:ext cx="1898650" cy="342900"/>
            <a:chOff x="7012178" y="6320282"/>
            <a:chExt cx="1898650" cy="342900"/>
          </a:xfrm>
        </p:grpSpPr>
        <p:sp>
          <p:nvSpPr>
            <p:cNvPr id="24" name="object 24"/>
            <p:cNvSpPr/>
            <p:nvPr/>
          </p:nvSpPr>
          <p:spPr>
            <a:xfrm>
              <a:off x="7024878" y="6332982"/>
              <a:ext cx="1873250" cy="317500"/>
            </a:xfrm>
            <a:custGeom>
              <a:avLst/>
              <a:gdLst/>
              <a:ahLst/>
              <a:cxnLst/>
              <a:rect l="l" t="t" r="r" b="b"/>
              <a:pathLst>
                <a:path w="1873250" h="317500">
                  <a:moveTo>
                    <a:pt x="1872996" y="0"/>
                  </a:moveTo>
                  <a:lnTo>
                    <a:pt x="0" y="0"/>
                  </a:lnTo>
                  <a:lnTo>
                    <a:pt x="0" y="316992"/>
                  </a:lnTo>
                  <a:lnTo>
                    <a:pt x="1872996" y="316992"/>
                  </a:lnTo>
                  <a:lnTo>
                    <a:pt x="1872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24878" y="6332982"/>
              <a:ext cx="1873250" cy="317500"/>
            </a:xfrm>
            <a:custGeom>
              <a:avLst/>
              <a:gdLst/>
              <a:ahLst/>
              <a:cxnLst/>
              <a:rect l="l" t="t" r="r" b="b"/>
              <a:pathLst>
                <a:path w="1873250" h="317500">
                  <a:moveTo>
                    <a:pt x="0" y="316992"/>
                  </a:moveTo>
                  <a:lnTo>
                    <a:pt x="1872996" y="316992"/>
                  </a:lnTo>
                  <a:lnTo>
                    <a:pt x="1872996" y="0"/>
                  </a:lnTo>
                  <a:lnTo>
                    <a:pt x="0" y="0"/>
                  </a:lnTo>
                  <a:lnTo>
                    <a:pt x="0" y="31699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037578" y="6365240"/>
            <a:ext cx="18478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Profile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Projector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3703320" algn="l"/>
              </a:tabLst>
            </a:pPr>
            <a:r>
              <a:rPr spc="-5" dirty="0"/>
              <a:t> 	Quality</a:t>
            </a:r>
            <a:r>
              <a:rPr dirty="0"/>
              <a:t> </a:t>
            </a:r>
            <a:r>
              <a:rPr spc="-5" dirty="0"/>
              <a:t>Inspection</a:t>
            </a:r>
            <a:r>
              <a:rPr spc="5" dirty="0"/>
              <a:t> </a:t>
            </a:r>
            <a:r>
              <a:rPr spc="-5" dirty="0"/>
              <a:t>Facilities</a:t>
            </a:r>
            <a:r>
              <a:rPr spc="265" dirty="0"/>
              <a:t> </a:t>
            </a:r>
          </a:p>
          <a:p>
            <a:pPr marL="144145" marR="175260" algn="r">
              <a:lnSpc>
                <a:spcPts val="3675"/>
              </a:lnSpc>
            </a:pPr>
            <a:r>
              <a:rPr sz="3200" u="none" spc="-5" dirty="0">
                <a:solidFill>
                  <a:srgbClr val="006FC0"/>
                </a:solidFill>
              </a:rPr>
              <a:t>(Korea</a:t>
            </a:r>
            <a:r>
              <a:rPr sz="3200" u="none" spc="-5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108" y="1900117"/>
            <a:ext cx="5835396" cy="30832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1340" y="1481327"/>
            <a:ext cx="2478716" cy="29260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4244" y="4529328"/>
            <a:ext cx="2919984" cy="185013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286500" y="4314444"/>
            <a:ext cx="3446145" cy="2449195"/>
            <a:chOff x="6286500" y="4314444"/>
            <a:chExt cx="3446145" cy="244919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6500" y="4314444"/>
              <a:ext cx="3445763" cy="24490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3115" y="4885944"/>
              <a:ext cx="807720" cy="67970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50240" y="1073658"/>
            <a:ext cx="5060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Real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Time</a:t>
            </a:r>
            <a:r>
              <a:rPr sz="2400" spc="-5" dirty="0">
                <a:latin typeface="Arial"/>
                <a:cs typeface="Arial"/>
              </a:rPr>
              <a:t> SPC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Monitoring</a:t>
            </a:r>
            <a:r>
              <a:rPr sz="2400" dirty="0">
                <a:latin typeface="Arial"/>
                <a:cs typeface="Arial"/>
              </a:rPr>
              <a:t> System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666481" y="287781"/>
            <a:ext cx="2329180" cy="1080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0145">
              <a:lnSpc>
                <a:spcPts val="4635"/>
              </a:lnSpc>
              <a:spcBef>
                <a:spcPts val="95"/>
              </a:spcBef>
            </a:pPr>
            <a:r>
              <a:rPr u="none" spc="-5" dirty="0"/>
              <a:t>QMS</a:t>
            </a:r>
          </a:p>
          <a:p>
            <a:pPr marL="12700">
              <a:lnSpc>
                <a:spcPts val="3675"/>
              </a:lnSpc>
            </a:pPr>
            <a:r>
              <a:rPr sz="3200" u="none" spc="-5" dirty="0">
                <a:solidFill>
                  <a:srgbClr val="006FC0"/>
                </a:solidFill>
              </a:rPr>
              <a:t>(Korea</a:t>
            </a:r>
            <a:r>
              <a:rPr sz="3200" u="none" spc="-5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0240" y="1073658"/>
            <a:ext cx="4073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Key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Parts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Characteristics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6250" y="1728851"/>
          <a:ext cx="9081133" cy="4808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55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76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Part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Outlook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Characteristic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Tolerance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Remarks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96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Spider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Trunnion</a:t>
                      </a:r>
                      <a:r>
                        <a:rPr sz="12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O.D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0.013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34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2Kin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BCD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0.03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Position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Φ0.1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Position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Φ0.2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97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Outer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Roller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Outer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Diameter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0.007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Outer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Dia.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0.05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Diameter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0.007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242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24154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Roller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Outer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Diameter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0.007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Diameter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0.007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9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Inner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Dia.</a:t>
                      </a:r>
                      <a:r>
                        <a:rPr sz="1200" spc="3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spc="-5" dirty="0">
                          <a:latin typeface="맑은 고딕"/>
                          <a:cs typeface="맑은 고딕"/>
                        </a:rPr>
                        <a:t>±</a:t>
                      </a:r>
                      <a:r>
                        <a:rPr sz="1800" spc="-7" baseline="4629" dirty="0">
                          <a:latin typeface="Arial"/>
                          <a:cs typeface="Arial"/>
                        </a:rPr>
                        <a:t>0.05</a:t>
                      </a:r>
                      <a:endParaRPr sz="1800" baseline="4629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†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5872" y="5306567"/>
            <a:ext cx="1357884" cy="1143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5872" y="3858767"/>
            <a:ext cx="1357884" cy="1142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5872" y="2394204"/>
            <a:ext cx="1357884" cy="113842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666481" y="287781"/>
            <a:ext cx="2329180" cy="1080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0145">
              <a:lnSpc>
                <a:spcPts val="4635"/>
              </a:lnSpc>
              <a:spcBef>
                <a:spcPts val="95"/>
              </a:spcBef>
            </a:pPr>
            <a:r>
              <a:rPr u="none" spc="-5" dirty="0"/>
              <a:t>QMS</a:t>
            </a:r>
          </a:p>
          <a:p>
            <a:pPr marL="12700">
              <a:lnSpc>
                <a:spcPts val="3675"/>
              </a:lnSpc>
            </a:pPr>
            <a:r>
              <a:rPr sz="3200" u="none" spc="-5" dirty="0">
                <a:solidFill>
                  <a:srgbClr val="006FC0"/>
                </a:solidFill>
              </a:rPr>
              <a:t>(Korea</a:t>
            </a:r>
            <a:r>
              <a:rPr sz="3200" u="none" spc="-55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/</a:t>
            </a:r>
            <a:r>
              <a:rPr sz="3200" u="none" spc="-30" dirty="0">
                <a:solidFill>
                  <a:srgbClr val="006FC0"/>
                </a:solidFill>
              </a:rPr>
              <a:t> </a:t>
            </a:r>
            <a:r>
              <a:rPr sz="3200" u="none" dirty="0">
                <a:solidFill>
                  <a:srgbClr val="006FC0"/>
                </a:solidFill>
              </a:rPr>
              <a:t>HQ)</a:t>
            </a:r>
            <a:endParaRPr sz="3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0879" y="1917319"/>
            <a:ext cx="6363970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0" u="none" spc="-20" dirty="0"/>
              <a:t>Vietnam</a:t>
            </a:r>
            <a:r>
              <a:rPr sz="6000" u="none" spc="-35" dirty="0"/>
              <a:t> </a:t>
            </a:r>
            <a:r>
              <a:rPr sz="6000" u="none" spc="-5" dirty="0"/>
              <a:t>Operation</a:t>
            </a:r>
            <a:endParaRPr sz="6000" dirty="0"/>
          </a:p>
          <a:p>
            <a:pPr marL="1905" algn="ctr">
              <a:lnSpc>
                <a:spcPct val="100000"/>
              </a:lnSpc>
              <a:spcBef>
                <a:spcPts val="35"/>
              </a:spcBef>
            </a:pPr>
            <a:r>
              <a:rPr sz="4800" u="none" dirty="0"/>
              <a:t>(Ho</a:t>
            </a:r>
            <a:r>
              <a:rPr sz="4800" u="none" spc="-30" dirty="0"/>
              <a:t> </a:t>
            </a:r>
            <a:r>
              <a:rPr sz="4800" u="none" dirty="0"/>
              <a:t>Chi</a:t>
            </a:r>
            <a:r>
              <a:rPr sz="4800" u="none" spc="-30" dirty="0"/>
              <a:t> </a:t>
            </a:r>
            <a:r>
              <a:rPr sz="4800" u="none" dirty="0"/>
              <a:t>Minh)</a:t>
            </a:r>
            <a:endParaRPr sz="4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091553" y="287781"/>
            <a:ext cx="29025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Organization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760874" y="937005"/>
            <a:ext cx="238525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VIỆT NAM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90" y="137483"/>
            <a:ext cx="3506942" cy="641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319802"/>
            <a:ext cx="8305800" cy="514988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6417" y="287781"/>
            <a:ext cx="28467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Plant</a:t>
            </a:r>
            <a:r>
              <a:rPr u="none" spc="-70" dirty="0"/>
              <a:t> </a:t>
            </a:r>
            <a:r>
              <a:rPr u="none" spc="-5" dirty="0"/>
              <a:t>Layout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15630" y="854151"/>
            <a:ext cx="17786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(</a:t>
            </a:r>
            <a:r>
              <a:rPr sz="3200" spc="-65" dirty="0">
                <a:solidFill>
                  <a:srgbClr val="006FC0"/>
                </a:solidFill>
                <a:latin typeface="Arial"/>
                <a:cs typeface="Arial"/>
              </a:rPr>
              <a:t>V</a:t>
            </a: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3200" spc="-10" dirty="0">
                <a:solidFill>
                  <a:srgbClr val="006FC0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006FC0"/>
                </a:solidFill>
                <a:latin typeface="Arial"/>
                <a:cs typeface="Arial"/>
              </a:rPr>
              <a:t>m</a:t>
            </a:r>
            <a:r>
              <a:rPr sz="3200" dirty="0">
                <a:solidFill>
                  <a:srgbClr val="006FC0"/>
                </a:solidFill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65083" y="1515871"/>
            <a:ext cx="1740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26465" algn="l"/>
              </a:tabLst>
            </a:pPr>
            <a:r>
              <a:rPr sz="1800" b="1" spc="-5" dirty="0">
                <a:latin typeface="굴림체"/>
                <a:cs typeface="굴림체"/>
              </a:rPr>
              <a:t>대지</a:t>
            </a:r>
            <a:r>
              <a:rPr sz="1800" b="1" spc="-30" dirty="0">
                <a:latin typeface="굴림체"/>
                <a:cs typeface="굴림체"/>
              </a:rPr>
              <a:t> </a:t>
            </a:r>
            <a:r>
              <a:rPr sz="1800" b="1" spc="15" dirty="0">
                <a:latin typeface="굴림체"/>
                <a:cs typeface="굴림체"/>
              </a:rPr>
              <a:t>:</a:t>
            </a:r>
            <a:r>
              <a:rPr sz="1800" b="1" spc="-25" dirty="0">
                <a:latin typeface="굴림체"/>
                <a:cs typeface="굴림체"/>
              </a:rPr>
              <a:t> </a:t>
            </a:r>
            <a:r>
              <a:rPr sz="1800" b="1" spc="15" dirty="0">
                <a:latin typeface="굴림체"/>
                <a:cs typeface="굴림체"/>
              </a:rPr>
              <a:t>12,213</a:t>
            </a:r>
            <a:r>
              <a:rPr sz="1800" b="1" spc="-5" dirty="0">
                <a:latin typeface="굴림체"/>
                <a:cs typeface="굴림체"/>
              </a:rPr>
              <a:t>㎡ 건평</a:t>
            </a:r>
            <a:r>
              <a:rPr sz="1800" b="1" spc="15" dirty="0">
                <a:latin typeface="굴림체"/>
                <a:cs typeface="굴림체"/>
              </a:rPr>
              <a:t> :</a:t>
            </a:r>
            <a:r>
              <a:rPr sz="1800" b="1" dirty="0">
                <a:latin typeface="굴림체"/>
                <a:cs typeface="굴림체"/>
              </a:rPr>
              <a:t>	</a:t>
            </a:r>
            <a:r>
              <a:rPr sz="1800" b="1" spc="15" dirty="0">
                <a:latin typeface="굴림체"/>
                <a:cs typeface="굴림체"/>
              </a:rPr>
              <a:t>8,890</a:t>
            </a:r>
            <a:r>
              <a:rPr sz="1800" b="1" spc="-5" dirty="0">
                <a:latin typeface="굴림체"/>
                <a:cs typeface="굴림체"/>
              </a:rPr>
              <a:t>㎡</a:t>
            </a:r>
            <a:endParaRPr sz="1800">
              <a:latin typeface="굴림체"/>
              <a:cs typeface="굴림체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96300" y="6057900"/>
            <a:ext cx="136042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5" dirty="0">
                <a:latin typeface="굴림체"/>
                <a:cs typeface="굴림체"/>
              </a:rPr>
              <a:t>Potential</a:t>
            </a:r>
            <a:endParaRPr sz="1800" dirty="0">
              <a:latin typeface="굴림체"/>
              <a:cs typeface="굴림체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39404"/>
            <a:ext cx="3506942" cy="641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111325"/>
            <a:ext cx="6172200" cy="54418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1045463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524"/>
                </a:lnTo>
              </a:path>
            </a:pathLst>
          </a:custGeom>
          <a:ln w="1587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86268" y="358851"/>
            <a:ext cx="25076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Arial"/>
                <a:cs typeface="Arial"/>
              </a:rPr>
              <a:t>Philosop</a:t>
            </a:r>
            <a:r>
              <a:rPr sz="4000" spc="-20" dirty="0">
                <a:latin typeface="Arial"/>
                <a:cs typeface="Arial"/>
              </a:rPr>
              <a:t>h</a:t>
            </a:r>
            <a:r>
              <a:rPr sz="4000" spc="-5" dirty="0">
                <a:latin typeface="Arial"/>
                <a:cs typeface="Arial"/>
              </a:rPr>
              <a:t>y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5317" y="2563495"/>
            <a:ext cx="45110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u="sng" spc="-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Value</a:t>
            </a:r>
            <a:r>
              <a:rPr sz="54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54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Creation</a:t>
            </a:r>
            <a:endParaRPr sz="5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“Beyond</a:t>
            </a:r>
            <a:r>
              <a:rPr spc="10" dirty="0"/>
              <a:t> </a:t>
            </a:r>
            <a:r>
              <a:rPr spc="-5" dirty="0"/>
              <a:t>Customers’</a:t>
            </a:r>
            <a:r>
              <a:rPr spc="-150" dirty="0"/>
              <a:t> </a:t>
            </a:r>
            <a:r>
              <a:rPr spc="-5" dirty="0"/>
              <a:t>Satisfaction”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324" y="190500"/>
            <a:ext cx="2766060" cy="45262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475" y="287781"/>
            <a:ext cx="10044048" cy="10279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4525010" algn="l"/>
              </a:tabLst>
            </a:pPr>
            <a:r>
              <a:rPr spc="-5" dirty="0"/>
              <a:t> 	</a:t>
            </a:r>
            <a:r>
              <a:rPr lang="en-US" altLang="ko-KR" spc="-5" dirty="0"/>
              <a:t> Manufacturing</a:t>
            </a:r>
            <a:r>
              <a:rPr lang="en-US" altLang="ko-KR" dirty="0"/>
              <a:t> </a:t>
            </a:r>
            <a:r>
              <a:rPr lang="en-US" altLang="ko-KR" spc="-5" dirty="0"/>
              <a:t>Facilities</a:t>
            </a:r>
            <a:r>
              <a:rPr lang="en-US" altLang="ko-KR" spc="250" dirty="0"/>
              <a:t> </a:t>
            </a:r>
            <a:endParaRPr spc="240" dirty="0"/>
          </a:p>
          <a:p>
            <a:pPr marL="144145" marR="174625" algn="r">
              <a:lnSpc>
                <a:spcPts val="3675"/>
              </a:lnSpc>
            </a:pPr>
            <a:r>
              <a:rPr lang="en-US" sz="2400" spc="-5" dirty="0">
                <a:solidFill>
                  <a:srgbClr val="006FC0"/>
                </a:solidFill>
              </a:rPr>
              <a:t>(VIỆT NAM</a:t>
            </a:r>
            <a:r>
              <a:rPr lang="en-US" sz="2400" spc="-55" dirty="0">
                <a:solidFill>
                  <a:srgbClr val="006FC0"/>
                </a:solidFill>
              </a:rPr>
              <a:t> </a:t>
            </a:r>
            <a:r>
              <a:rPr lang="en-US" sz="2400" dirty="0">
                <a:solidFill>
                  <a:srgbClr val="006FC0"/>
                </a:solidFill>
              </a:rPr>
              <a:t>/</a:t>
            </a:r>
            <a:r>
              <a:rPr lang="en-US" sz="2400" spc="-25" dirty="0">
                <a:solidFill>
                  <a:srgbClr val="006FC0"/>
                </a:solidFill>
              </a:rPr>
              <a:t> </a:t>
            </a:r>
            <a:r>
              <a:rPr lang="en-US" sz="2400" dirty="0">
                <a:solidFill>
                  <a:srgbClr val="006FC0"/>
                </a:solidFill>
              </a:rPr>
              <a:t>VN)</a:t>
            </a:r>
            <a:endParaRPr sz="2400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2900" y="1333501"/>
          <a:ext cx="9413239" cy="51053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9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27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4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238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62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Equipment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Maker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en-US"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PART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CNC</a:t>
                      </a:r>
                      <a:r>
                        <a:rPr lang="en-US" sz="1200" spc="-5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LATHE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4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 internal Grinder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Sunghoon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spc="-5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 external  grinder M/C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Sunghoon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CAGE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Window Milling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Sunghoon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Window Punch Press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Japan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CAGE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CNC</a:t>
                      </a:r>
                      <a:r>
                        <a:rPr lang="en-US" sz="1200" spc="-5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LATHE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4318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6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4318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988694" algn="l"/>
                        </a:tabLst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INNER RACE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4318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Broach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M/C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KM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INNER RACE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spc="-5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External  grinder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Sunghoon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INNER RACE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Inner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Race Track Grinding M/C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4318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 err="1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Sunghoon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INNER RACE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CNC</a:t>
                      </a:r>
                      <a:r>
                        <a:rPr lang="en-US" sz="1200" spc="-5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LATHE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SPIDER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spc="-2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Trunnion</a:t>
                      </a:r>
                      <a:r>
                        <a:rPr lang="en-US" sz="1200" spc="-25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grinding M/C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Sunghoon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SPIDER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kumimoji="0" lang="en-US" sz="1200" b="0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Arial"/>
                        </a:rPr>
                        <a:t>CNC LATHE</a:t>
                      </a:r>
                      <a:endParaRPr sz="12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FLANGE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2823575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kumimoji="0" lang="en-US" sz="1200" b="0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Arial"/>
                        </a:rPr>
                        <a:t>CNC LATHE</a:t>
                      </a:r>
                      <a:endParaRPr sz="12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FLANGE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0870513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Machining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Center F500MV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FLANGE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5704070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Machining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Center F500D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4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FLANGE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29858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5" y="62482"/>
            <a:ext cx="3506942" cy="6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1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475" y="287781"/>
            <a:ext cx="10044048" cy="10279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4525010" algn="l"/>
              </a:tabLst>
            </a:pPr>
            <a:r>
              <a:rPr spc="-5" dirty="0"/>
              <a:t> 	</a:t>
            </a:r>
            <a:r>
              <a:rPr lang="en-US" altLang="ko-KR" spc="-5" dirty="0"/>
              <a:t> Manufacturing</a:t>
            </a:r>
            <a:r>
              <a:rPr lang="en-US" altLang="ko-KR" dirty="0"/>
              <a:t> </a:t>
            </a:r>
            <a:r>
              <a:rPr lang="en-US" altLang="ko-KR" spc="-5" dirty="0"/>
              <a:t>Facilities</a:t>
            </a:r>
            <a:r>
              <a:rPr lang="en-US" altLang="ko-KR" spc="250" dirty="0"/>
              <a:t> </a:t>
            </a:r>
            <a:endParaRPr spc="240" dirty="0"/>
          </a:p>
          <a:p>
            <a:pPr marL="144145" marR="174625" algn="r">
              <a:lnSpc>
                <a:spcPts val="3675"/>
              </a:lnSpc>
            </a:pPr>
            <a:r>
              <a:rPr lang="en-US" sz="2400" spc="-5" dirty="0">
                <a:solidFill>
                  <a:srgbClr val="006FC0"/>
                </a:solidFill>
              </a:rPr>
              <a:t>(VIỆT NAM</a:t>
            </a:r>
            <a:r>
              <a:rPr lang="en-US" sz="2400" spc="-55" dirty="0">
                <a:solidFill>
                  <a:srgbClr val="006FC0"/>
                </a:solidFill>
              </a:rPr>
              <a:t> </a:t>
            </a:r>
            <a:r>
              <a:rPr lang="en-US" sz="2400" dirty="0">
                <a:solidFill>
                  <a:srgbClr val="006FC0"/>
                </a:solidFill>
              </a:rPr>
              <a:t>/</a:t>
            </a:r>
            <a:r>
              <a:rPr lang="en-US" sz="2400" spc="-25" dirty="0">
                <a:solidFill>
                  <a:srgbClr val="006FC0"/>
                </a:solidFill>
              </a:rPr>
              <a:t> </a:t>
            </a:r>
            <a:r>
              <a:rPr lang="en-US" sz="2400" dirty="0">
                <a:solidFill>
                  <a:srgbClr val="006FC0"/>
                </a:solidFill>
              </a:rPr>
              <a:t>VN)</a:t>
            </a:r>
            <a:endParaRPr sz="2400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2900" y="1333501"/>
          <a:ext cx="9413239" cy="46183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9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27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4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238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62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Equipment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Maker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en-US"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PART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Vertical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Machining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Center F410D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3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FLANGE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Machining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Center NTT 70D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Komatec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2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FLANGE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Mazak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MCT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Mazak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China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5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FLANGE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BCF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Dong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 Woo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2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Times New Roman"/>
                        </a:rPr>
                        <a:t>HEAT TREATMENT</a:t>
                      </a:r>
                      <a:endParaRPr lang="en-US" altLang="ko-KR" sz="1200" dirty="0">
                        <a:solidFill>
                          <a:srgbClr val="0000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Washing machine 01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Bottom Plate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Dong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Woo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HEAT TREATMENT</a:t>
                      </a: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baseline="0" dirty="0" err="1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Temparing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Furance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Dong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Woo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HEAT TREATMENT</a:t>
                      </a: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BBA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Endothermic Gas Generator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Dong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Woo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1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HEAT TREATMENT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7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Shot</a:t>
                      </a:r>
                      <a:r>
                        <a:rPr sz="1200" spc="-1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Blast</a:t>
                      </a:r>
                      <a:r>
                        <a:rPr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M/C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Ding</a:t>
                      </a:r>
                      <a:r>
                        <a:rPr sz="1200" spc="-5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Tai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China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2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Times New Roman"/>
                        </a:rPr>
                        <a:t>HEAT TREATMENT</a:t>
                      </a:r>
                      <a:endParaRPr lang="en-US" altLang="ko-KR" sz="1200" dirty="0">
                        <a:solidFill>
                          <a:srgbClr val="0000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Nitriding Furnace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SOO IN</a:t>
                      </a: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2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Times New Roman"/>
                        </a:rPr>
                        <a:t>HEAT TREATMENT (MOULD)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Machining</a:t>
                      </a:r>
                      <a:r>
                        <a:rPr lang="en-US" sz="1200" baseline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 Center F660M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WIA</a:t>
                      </a: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Korea</a:t>
                      </a: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2</a:t>
                      </a: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  <a:cs typeface="Arial"/>
                        </a:rPr>
                        <a:t>MOULD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2823575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2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0870513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5704070"/>
                  </a:ext>
                </a:extLst>
              </a:tr>
              <a:tr h="309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>
                      <a:solidFill>
                        <a:srgbClr val="9BBA58"/>
                      </a:solidFill>
                      <a:prstDash val="soli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3683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BBA58"/>
                      </a:solidFill>
                      <a:prstDash val="solid"/>
                    </a:lnR>
                    <a:lnT w="12700">
                      <a:solidFill>
                        <a:srgbClr val="9BBA58"/>
                      </a:solidFill>
                      <a:prstDash val="solid"/>
                    </a:lnT>
                    <a:lnB w="12700" cap="flat" cmpd="sng" algn="ctr">
                      <a:solidFill>
                        <a:srgbClr val="9BB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29858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5" y="62482"/>
            <a:ext cx="3506942" cy="6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54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5300" y="1400166"/>
          <a:ext cx="9204959" cy="5076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4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0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7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Equipment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Maker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500" b="1" spc="3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Manufacturer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Specifications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240665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Remark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Coordinate</a:t>
                      </a:r>
                      <a:r>
                        <a:rPr lang="en-US" sz="1500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Measuring M/C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500" spc="-1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Mitutoyo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BH-V507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Roundness</a:t>
                      </a:r>
                      <a:r>
                        <a:rPr sz="1500" spc="-9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500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Measuring M/C</a:t>
                      </a:r>
                      <a:endParaRPr lang="en-US"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Tokoyoseimitsu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Randcom</a:t>
                      </a:r>
                      <a:r>
                        <a:rPr sz="1500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44SD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lang="en-US" sz="1500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Measuring M/C</a:t>
                      </a:r>
                      <a:endParaRPr lang="en-US"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500" spc="-1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Mitutoyo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CV-200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pc="-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Sueface</a:t>
                      </a:r>
                      <a:r>
                        <a:rPr lang="en-US" sz="1500" spc="-5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500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Measuring M/C</a:t>
                      </a:r>
                      <a:endParaRPr lang="en-US"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sz="1500" spc="-1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Tokoyoseimitsu</a:t>
                      </a:r>
                      <a:endParaRPr lang="en-US"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Surf</a:t>
                      </a:r>
                      <a:r>
                        <a:rPr lang="en-US" sz="1500" spc="-5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com-480A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Inverted metallurgical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microscope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Nikon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MA-100N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Micro</a:t>
                      </a:r>
                      <a:r>
                        <a:rPr lang="en-US" sz="1500" spc="-5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Vickers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Hardness</a:t>
                      </a:r>
                      <a:r>
                        <a:rPr lang="en-US" sz="1600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2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Teser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500" spc="-1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Mitutoyo</a:t>
                      </a:r>
                      <a:endParaRPr lang="en-US"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HAR-M-31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Polisher</a:t>
                      </a:r>
                      <a:r>
                        <a:rPr sz="15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M/C</a:t>
                      </a: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Hanalum</a:t>
                      </a:r>
                      <a:r>
                        <a:rPr sz="15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Eng.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6750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Korea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HAR-P-250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Profile</a:t>
                      </a:r>
                      <a:r>
                        <a:rPr sz="1500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Projector</a:t>
                      </a: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Mitsutoyo</a:t>
                      </a:r>
                      <a:endParaRPr sz="150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9765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Japan</a:t>
                      </a:r>
                      <a:endParaRPr sz="150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172-847D</a:t>
                      </a:r>
                      <a:endParaRPr sz="150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Cutting</a:t>
                      </a:r>
                      <a:r>
                        <a:rPr lang="en-US" sz="1500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M/C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59765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Korea</a:t>
                      </a:r>
                      <a:endParaRPr lang="en-US"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Rockwell</a:t>
                      </a:r>
                      <a:r>
                        <a:rPr sz="1400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Hardness</a:t>
                      </a:r>
                      <a:r>
                        <a:rPr sz="1400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Testing</a:t>
                      </a:r>
                      <a:r>
                        <a:rPr sz="1400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M/C</a:t>
                      </a:r>
                      <a:endParaRPr sz="14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KIM</a:t>
                      </a:r>
                      <a:r>
                        <a:rPr sz="1500" spc="-7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Tech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66750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Korea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DTR-200N</a:t>
                      </a: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>
                      <a:solidFill>
                        <a:srgbClr val="F79546"/>
                      </a:solidFill>
                      <a:prstDash val="soli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Mounting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M/C</a:t>
                      </a:r>
                      <a:endParaRPr sz="14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Hanalum</a:t>
                      </a:r>
                      <a:r>
                        <a:rPr sz="15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Eng.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6750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Korea</a:t>
                      </a:r>
                      <a:endParaRPr sz="15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79546"/>
                      </a:solidFill>
                      <a:prstDash val="solid"/>
                    </a:lnL>
                    <a:lnR w="12700">
                      <a:solidFill>
                        <a:srgbClr val="F79546"/>
                      </a:solidFill>
                      <a:prstDash val="solid"/>
                    </a:lnR>
                    <a:lnT w="12700" cap="flat" cmpd="sng" algn="ctr">
                      <a:solidFill>
                        <a:srgbClr val="F79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795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3703320" algn="l"/>
              </a:tabLst>
            </a:pPr>
            <a:r>
              <a:rPr spc="-5" dirty="0"/>
              <a:t> 	Quality</a:t>
            </a:r>
            <a:r>
              <a:rPr dirty="0"/>
              <a:t> </a:t>
            </a:r>
            <a:r>
              <a:rPr spc="-5" dirty="0"/>
              <a:t>Inspection</a:t>
            </a:r>
            <a:r>
              <a:rPr spc="5" dirty="0"/>
              <a:t> </a:t>
            </a:r>
            <a:r>
              <a:rPr spc="-5" dirty="0"/>
              <a:t>Facilities</a:t>
            </a:r>
            <a:r>
              <a:rPr spc="265" dirty="0"/>
              <a:t> </a:t>
            </a:r>
          </a:p>
          <a:p>
            <a:pPr marL="144145" marR="175260" algn="r">
              <a:lnSpc>
                <a:spcPts val="3675"/>
              </a:lnSpc>
            </a:pPr>
            <a:r>
              <a:rPr lang="en-US" sz="2800" spc="-5" dirty="0">
                <a:solidFill>
                  <a:srgbClr val="006FC0"/>
                </a:solidFill>
              </a:rPr>
              <a:t>(VIỆT NAM</a:t>
            </a:r>
            <a:r>
              <a:rPr lang="en-US" sz="2800" spc="-55" dirty="0">
                <a:solidFill>
                  <a:srgbClr val="006FC0"/>
                </a:solidFill>
              </a:rPr>
              <a:t> </a:t>
            </a:r>
            <a:r>
              <a:rPr lang="en-US" sz="2800" dirty="0">
                <a:solidFill>
                  <a:srgbClr val="006FC0"/>
                </a:solidFill>
              </a:rPr>
              <a:t>/</a:t>
            </a:r>
            <a:r>
              <a:rPr lang="en-US" sz="2800" spc="-25" dirty="0">
                <a:solidFill>
                  <a:srgbClr val="006FC0"/>
                </a:solidFill>
              </a:rPr>
              <a:t> </a:t>
            </a:r>
            <a:r>
              <a:rPr lang="en-US" sz="2800" dirty="0">
                <a:solidFill>
                  <a:srgbClr val="006FC0"/>
                </a:solidFill>
              </a:rPr>
              <a:t>VN)</a:t>
            </a:r>
            <a:endParaRPr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3"/>
            <a:ext cx="3506942" cy="64183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1" y="1414272"/>
            <a:ext cx="2587752" cy="19461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7248" y="1414272"/>
            <a:ext cx="1969897" cy="19370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1703" y="1385316"/>
            <a:ext cx="2028444" cy="19461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3028" y="1414272"/>
            <a:ext cx="2260092" cy="19370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1376" y="3867580"/>
            <a:ext cx="2187194" cy="229894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6874" y="3440429"/>
            <a:ext cx="1438910" cy="31877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68605" marR="0" lvl="0" indent="0" algn="l" defTabSz="914400" rtl="0" eaLnBrk="1" fontAlgn="auto" latin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Con-tracer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2790" y="3440429"/>
            <a:ext cx="1727200" cy="53213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Roundness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21629" y="3440429"/>
            <a:ext cx="1729739" cy="532130"/>
          </a:xfrm>
          <a:custGeom>
            <a:avLst/>
            <a:gdLst/>
            <a:ahLst/>
            <a:cxnLst/>
            <a:rect l="l" t="t" r="r" b="b"/>
            <a:pathLst>
              <a:path w="1729740" h="532129">
                <a:moveTo>
                  <a:pt x="1729739" y="0"/>
                </a:moveTo>
                <a:lnTo>
                  <a:pt x="0" y="0"/>
                </a:lnTo>
                <a:lnTo>
                  <a:pt x="0" y="531876"/>
                </a:lnTo>
                <a:lnTo>
                  <a:pt x="1729739" y="531876"/>
                </a:lnTo>
                <a:lnTo>
                  <a:pt x="1729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1629" y="3440429"/>
            <a:ext cx="1729739" cy="53213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Roughness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28966" y="3440429"/>
            <a:ext cx="1728470" cy="31750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75260" marR="0" lvl="0" indent="0" algn="l" defTabSz="914400" rtl="0" eaLnBrk="1" fontAlgn="auto" latin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Hardness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0565" y="6229639"/>
            <a:ext cx="1897380" cy="342900"/>
            <a:chOff x="4262882" y="6362953"/>
            <a:chExt cx="1897380" cy="342900"/>
          </a:xfrm>
        </p:grpSpPr>
        <p:sp>
          <p:nvSpPr>
            <p:cNvPr id="16" name="object 16"/>
            <p:cNvSpPr/>
            <p:nvPr/>
          </p:nvSpPr>
          <p:spPr>
            <a:xfrm>
              <a:off x="4275582" y="6375653"/>
              <a:ext cx="1871980" cy="317500"/>
            </a:xfrm>
            <a:custGeom>
              <a:avLst/>
              <a:gdLst/>
              <a:ahLst/>
              <a:cxnLst/>
              <a:rect l="l" t="t" r="r" b="b"/>
              <a:pathLst>
                <a:path w="1871979" h="317500">
                  <a:moveTo>
                    <a:pt x="1871472" y="0"/>
                  </a:moveTo>
                  <a:lnTo>
                    <a:pt x="0" y="0"/>
                  </a:lnTo>
                  <a:lnTo>
                    <a:pt x="0" y="316992"/>
                  </a:lnTo>
                  <a:lnTo>
                    <a:pt x="1871472" y="316992"/>
                  </a:lnTo>
                  <a:lnTo>
                    <a:pt x="1871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275582" y="6375653"/>
              <a:ext cx="1871980" cy="317500"/>
            </a:xfrm>
            <a:custGeom>
              <a:avLst/>
              <a:gdLst/>
              <a:ahLst/>
              <a:cxnLst/>
              <a:rect l="l" t="t" r="r" b="b"/>
              <a:pathLst>
                <a:path w="1871979" h="317500">
                  <a:moveTo>
                    <a:pt x="0" y="316992"/>
                  </a:moveTo>
                  <a:lnTo>
                    <a:pt x="1871472" y="316992"/>
                  </a:lnTo>
                  <a:lnTo>
                    <a:pt x="1871472" y="0"/>
                  </a:lnTo>
                  <a:lnTo>
                    <a:pt x="0" y="0"/>
                  </a:lnTo>
                  <a:lnTo>
                    <a:pt x="0" y="31699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45965" y="6274902"/>
            <a:ext cx="1846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Mitsutoyo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CMM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ts val="4635"/>
              </a:lnSpc>
              <a:spcBef>
                <a:spcPts val="95"/>
              </a:spcBef>
              <a:tabLst>
                <a:tab pos="3703320" algn="l"/>
              </a:tabLst>
            </a:pPr>
            <a:r>
              <a:rPr spc="-5" dirty="0"/>
              <a:t> 	Quality</a:t>
            </a:r>
            <a:r>
              <a:rPr dirty="0"/>
              <a:t> </a:t>
            </a:r>
            <a:r>
              <a:rPr spc="-5" dirty="0"/>
              <a:t>Inspection</a:t>
            </a:r>
            <a:r>
              <a:rPr spc="5" dirty="0"/>
              <a:t> </a:t>
            </a:r>
            <a:r>
              <a:rPr spc="-5" dirty="0"/>
              <a:t>Facilities</a:t>
            </a:r>
            <a:r>
              <a:rPr spc="265" dirty="0"/>
              <a:t> </a:t>
            </a:r>
          </a:p>
          <a:p>
            <a:pPr marL="144145" marR="175260" algn="r">
              <a:lnSpc>
                <a:spcPts val="3675"/>
              </a:lnSpc>
            </a:pPr>
            <a:r>
              <a:rPr lang="en-US" sz="2800" spc="-5" dirty="0">
                <a:solidFill>
                  <a:srgbClr val="006FC0"/>
                </a:solidFill>
              </a:rPr>
              <a:t>(VIỆT NAM</a:t>
            </a:r>
            <a:r>
              <a:rPr lang="en-US" sz="2800" spc="-55" dirty="0">
                <a:solidFill>
                  <a:srgbClr val="006FC0"/>
                </a:solidFill>
              </a:rPr>
              <a:t> </a:t>
            </a:r>
            <a:r>
              <a:rPr lang="en-US" sz="2800" dirty="0">
                <a:solidFill>
                  <a:srgbClr val="006FC0"/>
                </a:solidFill>
              </a:rPr>
              <a:t>/</a:t>
            </a:r>
            <a:r>
              <a:rPr lang="en-US" sz="2800" spc="-25" dirty="0">
                <a:solidFill>
                  <a:srgbClr val="006FC0"/>
                </a:solidFill>
              </a:rPr>
              <a:t> </a:t>
            </a:r>
            <a:r>
              <a:rPr lang="en-US" sz="2800" dirty="0">
                <a:solidFill>
                  <a:srgbClr val="006FC0"/>
                </a:solidFill>
              </a:rPr>
              <a:t>VN)</a:t>
            </a:r>
            <a:endParaRPr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00"/>
            <a:ext cx="2933700" cy="5369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80028C9-5DFC-AF2F-8D38-042B12FCD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7282" y="4039384"/>
            <a:ext cx="2695838" cy="215741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object 15">
            <a:extLst>
              <a:ext uri="{FF2B5EF4-FFF2-40B4-BE49-F238E27FC236}">
                <a16:creationId xmlns:a16="http://schemas.microsoft.com/office/drawing/2014/main" xmlns="" id="{535E2B27-5365-6F89-4E9E-31813122E826}"/>
              </a:ext>
            </a:extLst>
          </p:cNvPr>
          <p:cNvGrpSpPr/>
          <p:nvPr/>
        </p:nvGrpSpPr>
        <p:grpSpPr>
          <a:xfrm>
            <a:off x="6896100" y="6196797"/>
            <a:ext cx="3048000" cy="346269"/>
            <a:chOff x="3598670" y="6375653"/>
            <a:chExt cx="3006636" cy="346269"/>
          </a:xfrm>
        </p:grpSpPr>
        <p:sp>
          <p:nvSpPr>
            <p:cNvPr id="21" name="object 16">
              <a:extLst>
                <a:ext uri="{FF2B5EF4-FFF2-40B4-BE49-F238E27FC236}">
                  <a16:creationId xmlns:a16="http://schemas.microsoft.com/office/drawing/2014/main" xmlns="" id="{DC530838-F231-A958-EC25-D0BB33BC557A}"/>
                </a:ext>
              </a:extLst>
            </p:cNvPr>
            <p:cNvSpPr/>
            <p:nvPr/>
          </p:nvSpPr>
          <p:spPr>
            <a:xfrm>
              <a:off x="3598670" y="6375653"/>
              <a:ext cx="3006636" cy="317500"/>
            </a:xfrm>
            <a:custGeom>
              <a:avLst/>
              <a:gdLst/>
              <a:ahLst/>
              <a:cxnLst/>
              <a:rect l="l" t="t" r="r" b="b"/>
              <a:pathLst>
                <a:path w="1871979" h="317500">
                  <a:moveTo>
                    <a:pt x="1871472" y="0"/>
                  </a:moveTo>
                  <a:lnTo>
                    <a:pt x="0" y="0"/>
                  </a:lnTo>
                  <a:lnTo>
                    <a:pt x="0" y="316992"/>
                  </a:lnTo>
                  <a:lnTo>
                    <a:pt x="1871472" y="316992"/>
                  </a:lnTo>
                  <a:lnTo>
                    <a:pt x="1871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00000"/>
                </a:lnSpc>
                <a:spcBef>
                  <a:spcPts val="440"/>
                </a:spcBef>
              </a:pPr>
              <a:r>
                <a:rPr lang="en-US" altLang="ko-KR" sz="1400" dirty="0">
                  <a:latin typeface="Arial"/>
                  <a:cs typeface="Arial"/>
                </a:rPr>
                <a:t>Inverted metallurgical  microscope</a:t>
              </a: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xmlns="" id="{B652C624-44D1-FCFE-3E87-F981B8C1ECB5}"/>
                </a:ext>
              </a:extLst>
            </p:cNvPr>
            <p:cNvSpPr/>
            <p:nvPr/>
          </p:nvSpPr>
          <p:spPr>
            <a:xfrm>
              <a:off x="3728072" y="6404422"/>
              <a:ext cx="2744936" cy="317500"/>
            </a:xfrm>
            <a:custGeom>
              <a:avLst/>
              <a:gdLst/>
              <a:ahLst/>
              <a:cxnLst/>
              <a:rect l="l" t="t" r="r" b="b"/>
              <a:pathLst>
                <a:path w="1871979" h="317500">
                  <a:moveTo>
                    <a:pt x="0" y="316992"/>
                  </a:moveTo>
                  <a:lnTo>
                    <a:pt x="1871472" y="316992"/>
                  </a:lnTo>
                  <a:lnTo>
                    <a:pt x="1871472" y="0"/>
                  </a:lnTo>
                  <a:lnTo>
                    <a:pt x="0" y="0"/>
                  </a:lnTo>
                  <a:lnTo>
                    <a:pt x="0" y="31699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“Customer’s </a:t>
            </a:r>
            <a:r>
              <a:rPr spc="-10" dirty="0"/>
              <a:t>Happiness </a:t>
            </a:r>
            <a:r>
              <a:rPr spc="-1320" dirty="0"/>
              <a:t> </a:t>
            </a:r>
            <a:r>
              <a:rPr i="1" spc="-5" dirty="0"/>
              <a:t>Is</a:t>
            </a: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dirty="0"/>
              <a:t>Our</a:t>
            </a:r>
            <a:r>
              <a:rPr spc="-45" dirty="0"/>
              <a:t> </a:t>
            </a:r>
            <a:r>
              <a:rPr spc="-5" dirty="0"/>
              <a:t>Success”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28976" y="5097271"/>
            <a:ext cx="4827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Arial"/>
                <a:cs typeface="Arial"/>
              </a:rPr>
              <a:t>Thank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you</a:t>
            </a:r>
            <a:r>
              <a:rPr sz="3600" spc="-3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for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attention!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95"/>
              </a:spcBef>
              <a:tabLst>
                <a:tab pos="4552950" algn="l"/>
              </a:tabLst>
            </a:pPr>
            <a:r>
              <a:rPr spc="-5" dirty="0"/>
              <a:t> 	Management</a:t>
            </a:r>
            <a:r>
              <a:rPr spc="25" dirty="0"/>
              <a:t> </a:t>
            </a:r>
            <a:r>
              <a:rPr spc="-10" dirty="0"/>
              <a:t>Roadmap</a:t>
            </a:r>
            <a:r>
              <a:rPr spc="235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0240" y="1444458"/>
            <a:ext cx="8244205" cy="478980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15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15" dirty="0">
                <a:latin typeface="Arial"/>
                <a:cs typeface="Arial"/>
              </a:rPr>
              <a:t>Vision</a:t>
            </a:r>
            <a:endParaRPr sz="24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944"/>
              </a:spcBef>
            </a:pPr>
            <a:r>
              <a:rPr sz="2800" i="1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Top</a:t>
            </a:r>
            <a:r>
              <a:rPr sz="28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Class</a:t>
            </a:r>
            <a:r>
              <a:rPr sz="28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Global</a:t>
            </a:r>
            <a:r>
              <a:rPr sz="2800" i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Driveline</a:t>
            </a:r>
            <a:r>
              <a:rPr sz="2800" i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Parts</a:t>
            </a:r>
            <a:r>
              <a:rPr sz="2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Manufacturer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spcBef>
                <a:spcPts val="2755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Policy</a:t>
            </a:r>
            <a:endParaRPr sz="24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944"/>
              </a:spcBef>
            </a:pPr>
            <a:r>
              <a:rPr sz="2800" i="1" dirty="0">
                <a:latin typeface="Arial"/>
                <a:cs typeface="Arial"/>
              </a:rPr>
              <a:t>Customer’s</a:t>
            </a:r>
            <a:r>
              <a:rPr sz="2800" i="1" spc="2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Happiness</a:t>
            </a:r>
            <a:r>
              <a:rPr sz="2800" i="1" spc="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is</a:t>
            </a:r>
            <a:r>
              <a:rPr sz="2800" i="1" spc="-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Our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Success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 dirty="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Goal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(by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2021)</a:t>
            </a:r>
            <a:endParaRPr sz="24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Quality </a:t>
            </a:r>
            <a:r>
              <a:rPr sz="2100" dirty="0">
                <a:latin typeface="Arial"/>
                <a:cs typeface="Arial"/>
              </a:rPr>
              <a:t>: “0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ppm”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customer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quality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5714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Cost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 </a:t>
            </a:r>
            <a:r>
              <a:rPr sz="2100" spc="-5" dirty="0">
                <a:latin typeface="Arial"/>
                <a:cs typeface="Arial"/>
              </a:rPr>
              <a:t>Lowest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cost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competitiveness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10" dirty="0">
                <a:latin typeface="Arial"/>
                <a:cs typeface="Arial"/>
              </a:rPr>
              <a:t>Revenue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20M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USD</a:t>
            </a:r>
            <a:endParaRPr sz="2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95"/>
              </a:spcBef>
              <a:tabLst>
                <a:tab pos="4552950" algn="l"/>
              </a:tabLst>
            </a:pPr>
            <a:r>
              <a:rPr spc="-5" dirty="0"/>
              <a:t> 	Management</a:t>
            </a:r>
            <a:r>
              <a:rPr spc="25" dirty="0"/>
              <a:t> </a:t>
            </a:r>
            <a:r>
              <a:rPr spc="-10" dirty="0"/>
              <a:t>Roadmap</a:t>
            </a:r>
            <a:r>
              <a:rPr spc="235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0240" y="1005567"/>
            <a:ext cx="8401050" cy="448310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195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Mission</a:t>
            </a:r>
            <a:endParaRPr sz="24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Operation</a:t>
            </a:r>
            <a:r>
              <a:rPr sz="2100" dirty="0">
                <a:latin typeface="Arial"/>
                <a:cs typeface="Arial"/>
              </a:rPr>
              <a:t> :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Top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class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quality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and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productivity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5714"/>
              <a:buFont typeface="Wingdings"/>
              <a:buChar char=""/>
              <a:tabLst>
                <a:tab pos="723265" algn="l"/>
              </a:tabLst>
            </a:pPr>
            <a:r>
              <a:rPr sz="2100" dirty="0">
                <a:latin typeface="Arial"/>
                <a:cs typeface="Arial"/>
              </a:rPr>
              <a:t>System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-5" dirty="0">
                <a:latin typeface="Arial"/>
                <a:cs typeface="Arial"/>
              </a:rPr>
              <a:t> Exceed</a:t>
            </a:r>
            <a:r>
              <a:rPr sz="2100" spc="-20" dirty="0">
                <a:latin typeface="Arial"/>
                <a:cs typeface="Arial"/>
              </a:rPr>
              <a:t> IATF16949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requirements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Marketing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Long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term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partnership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with Global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Player</a:t>
            </a:r>
            <a:endParaRPr sz="2100" dirty="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spcBef>
                <a:spcPts val="1110"/>
              </a:spcBef>
              <a:buClr>
                <a:srgbClr val="FF0000"/>
              </a:buClr>
              <a:buSzPct val="85416"/>
              <a:buFont typeface="Wingdings"/>
              <a:buChar char=""/>
              <a:tabLst>
                <a:tab pos="353060" algn="l"/>
              </a:tabLst>
            </a:pPr>
            <a:r>
              <a:rPr sz="2400" spc="-5" dirty="0">
                <a:latin typeface="Arial"/>
                <a:cs typeface="Arial"/>
              </a:rPr>
              <a:t>Strategy</a:t>
            </a:r>
            <a:endParaRPr sz="24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HR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Interdependent</a:t>
            </a:r>
            <a:r>
              <a:rPr sz="2100" dirty="0">
                <a:latin typeface="Arial"/>
                <a:cs typeface="Arial"/>
              </a:rPr>
              <a:t> key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functional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staff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by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experts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Management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system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Quarterly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review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and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upgrade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5714"/>
              <a:buFont typeface="Wingdings"/>
              <a:buChar char=""/>
              <a:tabLst>
                <a:tab pos="723265" algn="l"/>
              </a:tabLst>
            </a:pPr>
            <a:r>
              <a:rPr sz="2100" spc="-35" dirty="0">
                <a:latin typeface="Arial"/>
                <a:cs typeface="Arial"/>
              </a:rPr>
              <a:t>Value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stream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Integration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of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Up-stream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and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Down-stream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Communication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Focus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on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spc="-65" dirty="0">
                <a:latin typeface="Arial"/>
                <a:cs typeface="Arial"/>
              </a:rPr>
              <a:t>Team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Consensus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build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Marketing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Pursuit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for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exclusive partnership with target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customer</a:t>
            </a: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Global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footprint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Customer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centers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and/or</a:t>
            </a:r>
            <a:r>
              <a:rPr sz="2100" spc="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Representative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offices</a:t>
            </a:r>
            <a:endParaRPr sz="2100" dirty="0">
              <a:latin typeface="Arial"/>
              <a:cs typeface="Arial"/>
            </a:endParaRPr>
          </a:p>
          <a:p>
            <a:pPr marL="722630" lvl="1" indent="-254635">
              <a:lnSpc>
                <a:spcPct val="100000"/>
              </a:lnSpc>
              <a:buClr>
                <a:srgbClr val="FF0000"/>
              </a:buClr>
              <a:buSzPct val="83333"/>
              <a:buFont typeface="Wingdings"/>
              <a:buChar char=""/>
              <a:tabLst>
                <a:tab pos="723265" algn="l"/>
              </a:tabLst>
            </a:pPr>
            <a:r>
              <a:rPr sz="2100" spc="-5" dirty="0">
                <a:latin typeface="Arial"/>
                <a:cs typeface="Arial"/>
              </a:rPr>
              <a:t>Sourcing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-5" dirty="0">
                <a:latin typeface="Arial"/>
                <a:cs typeface="Arial"/>
              </a:rPr>
              <a:t> Quality</a:t>
            </a:r>
            <a:r>
              <a:rPr sz="2100" spc="-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focus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6892" y="1638300"/>
            <a:ext cx="6673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u="none" spc="-5" dirty="0"/>
              <a:t>Company</a:t>
            </a:r>
            <a:r>
              <a:rPr sz="6000" u="none" spc="-35" dirty="0"/>
              <a:t> </a:t>
            </a:r>
            <a:r>
              <a:rPr sz="6000" u="none" spc="-5" dirty="0"/>
              <a:t>Overview</a:t>
            </a:r>
            <a:endParaRPr sz="6000" dirty="0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xmlns="" id="{430CD55E-604F-D84D-70B0-5F390B8EC7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7900" y="4074161"/>
            <a:ext cx="3582924" cy="58674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xmlns="" id="{B5461134-B2A1-C8FE-5AA9-AAFFCE3B5B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900" y="3009900"/>
            <a:ext cx="5111783" cy="23698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8857" y="287781"/>
            <a:ext cx="16046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/>
              <a:t>History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88430"/>
              </p:ext>
            </p:extLst>
          </p:nvPr>
        </p:nvGraphicFramePr>
        <p:xfrm>
          <a:off x="723900" y="1028700"/>
          <a:ext cx="8281035" cy="5606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4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853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r">
                        <a:lnSpc>
                          <a:spcPts val="1989"/>
                        </a:lnSpc>
                      </a:pPr>
                      <a:r>
                        <a:rPr lang="en-US"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lang="en-US"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ay</a:t>
                      </a:r>
                      <a:r>
                        <a:rPr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989"/>
                        </a:lnSpc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US" altLang="ko-KR" sz="1800" spc="-20" dirty="0">
                          <a:latin typeface="Arial"/>
                          <a:cs typeface="Arial"/>
                        </a:rPr>
                        <a:t>IATF16949</a:t>
                      </a:r>
                      <a:r>
                        <a:rPr lang="en-US" altLang="ko-KR"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ko-KR" sz="1800" spc="-5" dirty="0">
                          <a:latin typeface="Arial"/>
                          <a:cs typeface="Arial"/>
                        </a:rPr>
                        <a:t>Certified</a:t>
                      </a:r>
                      <a:r>
                        <a:rPr lang="en-US" altLang="ko-KR" sz="180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altLang="ko-KR" sz="1800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Vietnam)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264">
                <a:tc>
                  <a:txBody>
                    <a:bodyPr/>
                    <a:lstStyle/>
                    <a:p>
                      <a:pPr algn="r">
                        <a:lnSpc>
                          <a:spcPts val="1989"/>
                        </a:lnSpc>
                      </a:pPr>
                      <a:r>
                        <a:rPr sz="1800" spc="-2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Mar.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989"/>
                        </a:lnSpc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ts val="1989"/>
                        </a:lnSpc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Sunghoon-Vietnam</a:t>
                      </a:r>
                      <a:r>
                        <a:rPr sz="1800" spc="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Established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513334958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Mar.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2018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IATF16949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Certified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Jan.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2018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HQ</a:t>
                      </a:r>
                      <a:r>
                        <a:rPr sz="1800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Relocation</a:t>
                      </a:r>
                      <a:r>
                        <a:rPr sz="1800" spc="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800" spc="-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Plant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Nov.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2017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Start</a:t>
                      </a:r>
                      <a:r>
                        <a:rPr sz="1800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Production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(CVJ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Inner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Races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&amp;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Cages)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Sep.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2007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TS16949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Certified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Mar.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2007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  <a:tabLst>
                          <a:tab pos="1147445" algn="l"/>
                        </a:tabLst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Start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of	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Production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(Tripot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Spider</a:t>
                      </a:r>
                      <a:r>
                        <a:rPr sz="1800" spc="-9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Assemblies)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Sep.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2005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Sunghoon-China</a:t>
                      </a:r>
                      <a:r>
                        <a:rPr sz="1800" spc="3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800" spc="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(Dalian</a:t>
                      </a:r>
                      <a:r>
                        <a:rPr sz="1800" spc="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Compressor</a:t>
                      </a:r>
                      <a:r>
                        <a:rPr sz="1800" spc="2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Heads)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Jul.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2003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ISO9000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Certified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Jan.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2001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Start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Production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(CVJ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TJ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Housing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Machining)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Oct.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Technical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License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Grinder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Technology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(Meccanodora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Italy)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940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Apr.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1994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Sunghoon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Corp.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(Manufacture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M&amp;E,</a:t>
                      </a:r>
                      <a:r>
                        <a:rPr sz="18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Automation)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4169">
                <a:tc>
                  <a:txBody>
                    <a:bodyPr/>
                    <a:lstStyle/>
                    <a:p>
                      <a:pPr algn="r">
                        <a:lnSpc>
                          <a:spcPts val="2080"/>
                        </a:lnSpc>
                        <a:spcBef>
                          <a:spcPts val="535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Apr.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2080"/>
                        </a:lnSpc>
                        <a:spcBef>
                          <a:spcPts val="5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1992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ts val="2080"/>
                        </a:lnSpc>
                        <a:spcBef>
                          <a:spcPts val="5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Sunghoon</a:t>
                      </a:r>
                      <a:r>
                        <a:rPr sz="1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International</a:t>
                      </a:r>
                      <a:r>
                        <a:rPr sz="1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(Trading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Machineries)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86511" y="905255"/>
            <a:ext cx="9858375" cy="1905"/>
          </a:xfrm>
          <a:custGeom>
            <a:avLst/>
            <a:gdLst/>
            <a:ahLst/>
            <a:cxnLst/>
            <a:rect l="l" t="t" r="r" b="b"/>
            <a:pathLst>
              <a:path w="9858375" h="1905">
                <a:moveTo>
                  <a:pt x="0" y="0"/>
                </a:moveTo>
                <a:lnTo>
                  <a:pt x="9858375" y="1651"/>
                </a:lnTo>
              </a:path>
            </a:pathLst>
          </a:custGeom>
          <a:ln w="1587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95"/>
              </a:spcBef>
              <a:tabLst>
                <a:tab pos="5031105" algn="l"/>
              </a:tabLst>
            </a:pPr>
            <a:r>
              <a:rPr spc="-5" dirty="0"/>
              <a:t> 	Overview</a:t>
            </a:r>
            <a:r>
              <a:rPr dirty="0"/>
              <a:t> </a:t>
            </a:r>
            <a:r>
              <a:rPr spc="-5" dirty="0"/>
              <a:t>of</a:t>
            </a:r>
            <a:r>
              <a:rPr spc="-15" dirty="0"/>
              <a:t> </a:t>
            </a:r>
            <a:r>
              <a:rPr spc="-5" dirty="0"/>
              <a:t>Products</a:t>
            </a:r>
            <a:r>
              <a:rPr spc="250" dirty="0"/>
              <a:t> 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90500"/>
            <a:ext cx="2763012" cy="4526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4959" y="1629156"/>
            <a:ext cx="4248911" cy="45460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911" y="1629155"/>
            <a:ext cx="4323588" cy="45460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</TotalTime>
  <Words>1799</Words>
  <Application>Microsoft Office PowerPoint</Application>
  <PresentationFormat>사용자 지정</PresentationFormat>
  <Paragraphs>808</Paragraphs>
  <Slides>44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1" baseType="lpstr">
      <vt:lpstr>굴림체</vt:lpstr>
      <vt:lpstr>맑은 고딕</vt:lpstr>
      <vt:lpstr>Arial</vt:lpstr>
      <vt:lpstr>Calibri</vt:lpstr>
      <vt:lpstr>Times New Roman</vt:lpstr>
      <vt:lpstr>Wingdings</vt:lpstr>
      <vt:lpstr>Office Theme</vt:lpstr>
      <vt:lpstr>PowerPoint 프레젠테이션</vt:lpstr>
      <vt:lpstr>Contents</vt:lpstr>
      <vt:lpstr>Management</vt:lpstr>
      <vt:lpstr>PowerPoint 프레젠테이션</vt:lpstr>
      <vt:lpstr>  Management Roadmap </vt:lpstr>
      <vt:lpstr>  Management Roadmap </vt:lpstr>
      <vt:lpstr>Company Overview</vt:lpstr>
      <vt:lpstr>History</vt:lpstr>
      <vt:lpstr>  Overview of Products </vt:lpstr>
      <vt:lpstr>Products (Driveline)</vt:lpstr>
      <vt:lpstr>Products (Driveline)</vt:lpstr>
      <vt:lpstr>Products (Driveline)</vt:lpstr>
      <vt:lpstr>Manufacturing Process Overview</vt:lpstr>
      <vt:lpstr>Manufacturing Process Overview</vt:lpstr>
      <vt:lpstr>Manufacturing Process Overview</vt:lpstr>
      <vt:lpstr>Manufacturing Process Overview</vt:lpstr>
      <vt:lpstr>Manufacturing Process Overview</vt:lpstr>
      <vt:lpstr>Manufacturing Process Overview</vt:lpstr>
      <vt:lpstr>Sales Figure</vt:lpstr>
      <vt:lpstr>Company Overview</vt:lpstr>
      <vt:lpstr>History</vt:lpstr>
      <vt:lpstr>Overview of Products</vt:lpstr>
      <vt:lpstr>Manufacturing Process Overview</vt:lpstr>
      <vt:lpstr>Manufacturing Process Overview</vt:lpstr>
      <vt:lpstr>Manufacturing Process Overview</vt:lpstr>
      <vt:lpstr>Sales Figure</vt:lpstr>
      <vt:lpstr>Global Operation Korea (HQ / Daegu) Vietnam (Ho Chi Minh)</vt:lpstr>
      <vt:lpstr>Korea Operation (HQ / Daegu)</vt:lpstr>
      <vt:lpstr>Organization</vt:lpstr>
      <vt:lpstr>Plant Layout (Korea / HQ)</vt:lpstr>
      <vt:lpstr>  Manufacturing Facilities  (Korea / HQ)</vt:lpstr>
      <vt:lpstr>  Manufacturing Facilities  (Korea / HQ)</vt:lpstr>
      <vt:lpstr>  Quality Inspection Facilities  (Korea / HQ)</vt:lpstr>
      <vt:lpstr>  Quality Inspection Facilities  (Korea / HQ)</vt:lpstr>
      <vt:lpstr>QMS (Korea / HQ)</vt:lpstr>
      <vt:lpstr>QMS (Korea / HQ)</vt:lpstr>
      <vt:lpstr>Vietnam Operation (Ho Chi Minh)</vt:lpstr>
      <vt:lpstr>Organization</vt:lpstr>
      <vt:lpstr>Plant Layout</vt:lpstr>
      <vt:lpstr>   Manufacturing Facilities  (VIỆT NAM / VN)</vt:lpstr>
      <vt:lpstr>   Manufacturing Facilities  (VIỆT NAM / VN)</vt:lpstr>
      <vt:lpstr>  Quality Inspection Facilities  (VIỆT NAM / VN)</vt:lpstr>
      <vt:lpstr>  Quality Inspection Facilities  (VIỆT NAM / VN)</vt:lpstr>
      <vt:lpstr>“Customer’s Happiness  Is Our Success”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기획실</dc:creator>
  <cp:lastModifiedBy>SAMSUNG</cp:lastModifiedBy>
  <cp:revision>15</cp:revision>
  <cp:lastPrinted>2022-05-10T02:19:30Z</cp:lastPrinted>
  <dcterms:created xsi:type="dcterms:W3CDTF">2022-05-09T02:22:00Z</dcterms:created>
  <dcterms:modified xsi:type="dcterms:W3CDTF">2022-10-14T09:24:00Z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2022-05-09T00:00:00Z</vt:filetime>
  </property>
</Properties>
</file>